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61" r:id="rId4"/>
    <p:sldId id="260" r:id="rId5"/>
    <p:sldId id="259" r:id="rId6"/>
    <p:sldId id="263" r:id="rId7"/>
    <p:sldId id="264" r:id="rId8"/>
    <p:sldId id="258" r:id="rId9"/>
    <p:sldId id="262" r:id="rId1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AES" cryptAlgorithmClass="hash" cryptAlgorithmType="typeAny" cryptAlgorithmSid="14" spinCount="100000" saltData="7JEUT+D9dsVG9tthWoBE8Q==" hashData="wn1HG8JcdgtFJK6eG+fom94xuidCQyJv9abgTH+deo++jtKTKsyC0tRdRbDYb6GOAr9Nwbx2oPKl/jy6MknAx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666A"/>
    <a:srgbClr val="008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53378-E4B0-44F2-B214-07E5526CA636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F63BB-AE7B-45DA-82E6-7BCC397F7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03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s://belfuse.com/product-detail/power-solutions-ac-dc-front-end-ptt1600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hyperlink" Target="https://belfuse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hyperlink" Target="https://belfuse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power-solutions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hyperlink" Target="https://belfuse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hyperlink" Target="https://belfuse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hyperlink" Target="https://belfuse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" TargetMode="External"/><Relationship Id="rId7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power-solutions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cinch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signal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stewart-connector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magnetic-solutions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cinch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circuit-protection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trp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power-solutions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cinch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signal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stewart-connector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magnetic-solutions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circuit-protection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trp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signal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7.png"/><Relationship Id="rId18" Type="http://schemas.openxmlformats.org/officeDocument/2006/relationships/hyperlink" Target="https://belfuse.com/stewart-connector" TargetMode="External"/><Relationship Id="rId3" Type="http://schemas.openxmlformats.org/officeDocument/2006/relationships/hyperlink" Target="https://belfuse.com/" TargetMode="External"/><Relationship Id="rId21" Type="http://schemas.openxmlformats.org/officeDocument/2006/relationships/hyperlink" Target="https://belfuse.com/trp" TargetMode="External"/><Relationship Id="rId7" Type="http://schemas.openxmlformats.org/officeDocument/2006/relationships/image" Target="../media/image13.png"/><Relationship Id="rId12" Type="http://schemas.openxmlformats.org/officeDocument/2006/relationships/hyperlink" Target="https://belfuse.com/cinch" TargetMode="External"/><Relationship Id="rId17" Type="http://schemas.openxmlformats.org/officeDocument/2006/relationships/image" Target="../media/image10.svg"/><Relationship Id="rId2" Type="http://schemas.openxmlformats.org/officeDocument/2006/relationships/image" Target="../media/image20.png"/><Relationship Id="rId16" Type="http://schemas.openxmlformats.org/officeDocument/2006/relationships/image" Target="../media/image9.pn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belfuse.com/magnetic-solutions" TargetMode="External"/><Relationship Id="rId11" Type="http://schemas.openxmlformats.org/officeDocument/2006/relationships/image" Target="../media/image6.svg"/><Relationship Id="rId5" Type="http://schemas.openxmlformats.org/officeDocument/2006/relationships/image" Target="../media/image26.svg"/><Relationship Id="rId15" Type="http://schemas.openxmlformats.org/officeDocument/2006/relationships/hyperlink" Target="https://belfuse.com/signal" TargetMode="External"/><Relationship Id="rId23" Type="http://schemas.openxmlformats.org/officeDocument/2006/relationships/image" Target="../media/image16.svg"/><Relationship Id="rId10" Type="http://schemas.openxmlformats.org/officeDocument/2006/relationships/image" Target="../media/image5.png"/><Relationship Id="rId19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hyperlink" Target="https://belfuse.com/power-solutions" TargetMode="External"/><Relationship Id="rId14" Type="http://schemas.openxmlformats.org/officeDocument/2006/relationships/image" Target="../media/image8.svg"/><Relationship Id="rId22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stewart-connector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magnetic-solutions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power-solutions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belfuse.com/trp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l PPC Title Slide Op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AE9009C-E621-4E0B-A1D5-5CC32086BB14}"/>
              </a:ext>
            </a:extLst>
          </p:cNvPr>
          <p:cNvSpPr/>
          <p:nvPr/>
        </p:nvSpPr>
        <p:spPr bwMode="auto">
          <a:xfrm>
            <a:off x="285750" y="6353612"/>
            <a:ext cx="1466850" cy="371698"/>
          </a:xfrm>
          <a:prstGeom prst="rect">
            <a:avLst/>
          </a:prstGeom>
          <a:solidFill>
            <a:schemeClr val="bg1"/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F090C-FC59-4B48-BC69-BAC8B7F30E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6" name="Picture 45" descr="Bel-MasterBrand-Tagline-lg.png">
            <a:extLst>
              <a:ext uri="{FF2B5EF4-FFF2-40B4-BE49-F238E27FC236}">
                <a16:creationId xmlns:a16="http://schemas.microsoft.com/office/drawing/2014/main" id="{91995238-2E9A-46BB-8120-23AF47F38C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1139" y="1735632"/>
            <a:ext cx="3921751" cy="168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D000F778-75B2-4E57-9FCD-9EA23601D3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298546"/>
            <a:ext cx="4550875" cy="112498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Corporate Presentation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4977E685-8F12-46EE-AA8C-807132B4E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423528"/>
            <a:ext cx="4550873" cy="30350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57274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D4EE18D-1687-4082-B7DF-88406D839988}"/>
              </a:ext>
            </a:extLst>
          </p:cNvPr>
          <p:cNvSpPr/>
          <p:nvPr/>
        </p:nvSpPr>
        <p:spPr bwMode="auto">
          <a:xfrm>
            <a:off x="0" y="1"/>
            <a:ext cx="12192000" cy="1069014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4200000" scaled="0"/>
          </a:gra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DF29E2-F8A8-4EFF-A2E2-0057AAB1D5D9}"/>
              </a:ext>
            </a:extLst>
          </p:cNvPr>
          <p:cNvSpPr/>
          <p:nvPr/>
        </p:nvSpPr>
        <p:spPr bwMode="auto">
          <a:xfrm>
            <a:off x="-6090" y="1069014"/>
            <a:ext cx="11817090" cy="51793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28299"/>
            <a:ext cx="5386917" cy="63976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Column Heading Here (Max. 2 Lines)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1pPr>
            <a:lvl2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2pPr>
            <a:lvl3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4pPr>
            <a:lvl5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Bullet Points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3" y="1228299"/>
            <a:ext cx="5389033" cy="63976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2CA"/>
              </a:buClr>
              <a:buSzTx/>
              <a:buFont typeface="Arial" charset="0"/>
              <a:buNone/>
              <a:tabLst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Column Heading Here (Max. 2 Lines)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73" y="2174875"/>
            <a:ext cx="5389033" cy="39512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1pPr>
            <a:lvl2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2pPr>
            <a:lvl3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4pPr>
            <a:lvl5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Bullet Points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A2BB9C1-D97C-4666-A88F-D9D86495C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33496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Enter Slide 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5F12A6-1D2C-42F2-8577-B862816C44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869DC7-3790-417D-97C3-AD85EE54F2E2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</p:spTree>
    <p:extLst>
      <p:ext uri="{BB962C8B-B14F-4D97-AF65-F5344CB8AC3E}">
        <p14:creationId xmlns:p14="http://schemas.microsoft.com/office/powerpoint/2010/main" val="38863827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_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947F7DE-9897-4F22-B9DA-E76088201D93}"/>
              </a:ext>
            </a:extLst>
          </p:cNvPr>
          <p:cNvSpPr/>
          <p:nvPr/>
        </p:nvSpPr>
        <p:spPr bwMode="auto">
          <a:xfrm>
            <a:off x="0" y="1"/>
            <a:ext cx="12192000" cy="1069014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4200000" scaled="0"/>
          </a:gra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68B57-131F-4B37-9734-BF26166D86DA}"/>
              </a:ext>
            </a:extLst>
          </p:cNvPr>
          <p:cNvSpPr/>
          <p:nvPr/>
        </p:nvSpPr>
        <p:spPr bwMode="auto">
          <a:xfrm>
            <a:off x="-6090" y="1069014"/>
            <a:ext cx="11817090" cy="51793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5" y="1228299"/>
            <a:ext cx="10972799" cy="63976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Subheading Here (Max. 3 Lines)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1" y="2174875"/>
            <a:ext cx="3505200" cy="395128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1pPr>
            <a:lvl2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2pPr>
            <a:lvl3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4pPr>
            <a:lvl5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Bullet Points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688B254-CD0D-4276-AE12-1FC9E65AF24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343400" y="2183926"/>
            <a:ext cx="3505200" cy="395128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1pPr>
            <a:lvl2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2pPr>
            <a:lvl3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4pPr>
            <a:lvl5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Bullet Points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E9EE88B1-64BB-440C-840A-FD67ADB5253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077200" y="2191887"/>
            <a:ext cx="3505200" cy="395128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1pPr>
            <a:lvl2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2pPr>
            <a:lvl3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3pPr>
            <a:lvl4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4pPr>
            <a:lvl5pPr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Add Bullet Points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C34467-D460-48C4-A35A-5E67AC49C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33496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Enter Slide 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8118A6-9F2B-47E8-B7BC-745E09E19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D33A4E-29D5-4CB3-9938-908FD13608B2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</p:spTree>
    <p:extLst>
      <p:ext uri="{BB962C8B-B14F-4D97-AF65-F5344CB8AC3E}">
        <p14:creationId xmlns:p14="http://schemas.microsoft.com/office/powerpoint/2010/main" val="374352065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_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E6CE314-AB70-4457-B7B7-10D634B210EC}"/>
              </a:ext>
            </a:extLst>
          </p:cNvPr>
          <p:cNvSpPr/>
          <p:nvPr/>
        </p:nvSpPr>
        <p:spPr bwMode="auto">
          <a:xfrm>
            <a:off x="0" y="1"/>
            <a:ext cx="12192000" cy="1069014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4200000" scaled="0"/>
          </a:gra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56DE9B-F172-4687-A29E-11A61638B0EB}"/>
              </a:ext>
            </a:extLst>
          </p:cNvPr>
          <p:cNvSpPr/>
          <p:nvPr/>
        </p:nvSpPr>
        <p:spPr bwMode="auto">
          <a:xfrm>
            <a:off x="-6090" y="1069014"/>
            <a:ext cx="11817090" cy="51793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1" y="1230018"/>
            <a:ext cx="2651760" cy="63976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Column Headings Here (Max. 3 Lines)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5" y="2193729"/>
            <a:ext cx="2651760" cy="39512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31775" indent="-231775"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1pPr>
            <a:lvl2pPr>
              <a:buClr>
                <a:srgbClr val="0085CA"/>
              </a:buClr>
              <a:defRPr sz="1600">
                <a:solidFill>
                  <a:srgbClr val="191919"/>
                </a:solidFill>
                <a:latin typeface="+mj-lt"/>
              </a:defRPr>
            </a:lvl2pPr>
            <a:lvl3pPr>
              <a:buClr>
                <a:srgbClr val="0085CA"/>
              </a:buClr>
              <a:defRPr sz="1400">
                <a:solidFill>
                  <a:srgbClr val="191919"/>
                </a:solidFill>
                <a:latin typeface="+mj-lt"/>
              </a:defRPr>
            </a:lvl3pPr>
            <a:lvl4pPr>
              <a:buClr>
                <a:srgbClr val="0085CA"/>
              </a:buClr>
              <a:defRPr sz="1200">
                <a:solidFill>
                  <a:srgbClr val="191919"/>
                </a:solidFill>
                <a:latin typeface="+mj-lt"/>
              </a:defRPr>
            </a:lvl4pPr>
            <a:lvl5pPr>
              <a:buClr>
                <a:srgbClr val="0085CA"/>
              </a:buClr>
              <a:defRPr sz="1200">
                <a:solidFill>
                  <a:srgbClr val="191919"/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the icons below to add content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C34467-D460-48C4-A35A-5E67AC49C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33496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Enter Slide Title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A41501-DEDD-46BC-BC47-844DEE4A473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383283" y="2193729"/>
            <a:ext cx="2651760" cy="39512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31775" indent="-231775"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1pPr>
            <a:lvl2pPr>
              <a:buClr>
                <a:srgbClr val="0085CA"/>
              </a:buClr>
              <a:defRPr sz="1600">
                <a:solidFill>
                  <a:srgbClr val="191919"/>
                </a:solidFill>
                <a:latin typeface="+mj-lt"/>
              </a:defRPr>
            </a:lvl2pPr>
            <a:lvl3pPr>
              <a:buClr>
                <a:srgbClr val="0085CA"/>
              </a:buClr>
              <a:defRPr sz="1400">
                <a:solidFill>
                  <a:srgbClr val="191919"/>
                </a:solidFill>
                <a:latin typeface="+mj-lt"/>
              </a:defRPr>
            </a:lvl3pPr>
            <a:lvl4pPr>
              <a:buClr>
                <a:srgbClr val="0085CA"/>
              </a:buClr>
              <a:defRPr sz="1200">
                <a:solidFill>
                  <a:srgbClr val="191919"/>
                </a:solidFill>
                <a:latin typeface="+mj-lt"/>
              </a:defRPr>
            </a:lvl4pPr>
            <a:lvl5pPr>
              <a:buClr>
                <a:srgbClr val="0085CA"/>
              </a:buClr>
              <a:defRPr sz="1200">
                <a:solidFill>
                  <a:srgbClr val="191919"/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the icons below to add content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B951927-CFD1-424B-917C-EDFE57A939F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56961" y="2193729"/>
            <a:ext cx="2651760" cy="39512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31775" indent="-231775"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1pPr>
            <a:lvl2pPr>
              <a:buClr>
                <a:srgbClr val="0085CA"/>
              </a:buClr>
              <a:defRPr sz="1600">
                <a:solidFill>
                  <a:srgbClr val="191919"/>
                </a:solidFill>
                <a:latin typeface="+mj-lt"/>
              </a:defRPr>
            </a:lvl2pPr>
            <a:lvl3pPr>
              <a:buClr>
                <a:srgbClr val="0085CA"/>
              </a:buClr>
              <a:defRPr sz="1400">
                <a:solidFill>
                  <a:srgbClr val="191919"/>
                </a:solidFill>
                <a:latin typeface="+mj-lt"/>
              </a:defRPr>
            </a:lvl3pPr>
            <a:lvl4pPr>
              <a:buClr>
                <a:srgbClr val="0085CA"/>
              </a:buClr>
              <a:defRPr sz="1200">
                <a:solidFill>
                  <a:srgbClr val="191919"/>
                </a:solidFill>
                <a:latin typeface="+mj-lt"/>
              </a:defRPr>
            </a:lvl4pPr>
            <a:lvl5pPr>
              <a:buClr>
                <a:srgbClr val="0085CA"/>
              </a:buClr>
              <a:defRPr sz="1200">
                <a:solidFill>
                  <a:srgbClr val="191919"/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the icons below to add content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D41EF3F-681C-4E00-9EC7-8745FDDC8C7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930640" y="2193729"/>
            <a:ext cx="2651760" cy="39512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31775" indent="-231775">
              <a:buClr>
                <a:srgbClr val="0085CA"/>
              </a:buClr>
              <a:defRPr sz="1200">
                <a:solidFill>
                  <a:schemeClr val="tx2"/>
                </a:solidFill>
                <a:latin typeface="+mj-lt"/>
              </a:defRPr>
            </a:lvl1pPr>
            <a:lvl2pPr>
              <a:buClr>
                <a:srgbClr val="0085CA"/>
              </a:buClr>
              <a:defRPr sz="1600">
                <a:solidFill>
                  <a:srgbClr val="191919"/>
                </a:solidFill>
                <a:latin typeface="+mj-lt"/>
              </a:defRPr>
            </a:lvl2pPr>
            <a:lvl3pPr>
              <a:buClr>
                <a:srgbClr val="0085CA"/>
              </a:buClr>
              <a:defRPr sz="1400">
                <a:solidFill>
                  <a:srgbClr val="191919"/>
                </a:solidFill>
                <a:latin typeface="+mj-lt"/>
              </a:defRPr>
            </a:lvl3pPr>
            <a:lvl4pPr>
              <a:buClr>
                <a:srgbClr val="0085CA"/>
              </a:buClr>
              <a:defRPr sz="1200">
                <a:solidFill>
                  <a:srgbClr val="191919"/>
                </a:solidFill>
                <a:latin typeface="+mj-lt"/>
              </a:defRPr>
            </a:lvl4pPr>
            <a:lvl5pPr>
              <a:buClr>
                <a:srgbClr val="0085CA"/>
              </a:buClr>
              <a:defRPr sz="1200">
                <a:solidFill>
                  <a:srgbClr val="191919"/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the icons below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8F76214-6126-455A-9E24-60A4E9357FC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384297" y="1230018"/>
            <a:ext cx="2651760" cy="63976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Column Headings Here (Max. 3 Lines)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0362313-0C9F-4286-8500-66C636A6DDB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158993" y="1230018"/>
            <a:ext cx="2651760" cy="63976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Column Headings Here (Max. 3 Lines)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50E356D-22ED-474F-A6AE-1C224E25D95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933688" y="1230018"/>
            <a:ext cx="2651760" cy="63976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Add Column Headings Here (Max. 3 Lines)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0881460-1BC3-402A-8E61-50CEB3C75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C9D373-2005-4D1E-9063-08383AB79FFB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</p:spTree>
    <p:extLst>
      <p:ext uri="{BB962C8B-B14F-4D97-AF65-F5344CB8AC3E}">
        <p14:creationId xmlns:p14="http://schemas.microsoft.com/office/powerpoint/2010/main" val="223464875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008E837-EB05-40EB-8F2C-C62B48ECE548}"/>
              </a:ext>
            </a:extLst>
          </p:cNvPr>
          <p:cNvSpPr/>
          <p:nvPr/>
        </p:nvSpPr>
        <p:spPr bwMode="auto">
          <a:xfrm>
            <a:off x="0" y="1"/>
            <a:ext cx="12192000" cy="1069014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4200000" scaled="0"/>
          </a:gra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125AC5-14CE-42F7-BA13-9F6717A11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D60840-5145-4B35-A127-B3E1DB08505F}"/>
              </a:ext>
            </a:extLst>
          </p:cNvPr>
          <p:cNvSpPr/>
          <p:nvPr/>
        </p:nvSpPr>
        <p:spPr bwMode="auto">
          <a:xfrm>
            <a:off x="609600" y="228605"/>
            <a:ext cx="1828800" cy="658813"/>
          </a:xfrm>
          <a:prstGeom prst="rect">
            <a:avLst/>
          </a:prstGeom>
          <a:solidFill>
            <a:schemeClr val="bg1"/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hangingPunct="0"/>
            <a:endParaRPr lang="en-CA" sz="2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C7F044-6424-4A33-A73D-8E63ED328644}"/>
              </a:ext>
            </a:extLst>
          </p:cNvPr>
          <p:cNvSpPr txBox="1"/>
          <p:nvPr/>
        </p:nvSpPr>
        <p:spPr>
          <a:xfrm>
            <a:off x="609600" y="381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accent2"/>
                </a:solidFill>
                <a:latin typeface="+mj-lt"/>
              </a:rPr>
              <a:t>Case Study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F885703-6BE0-45BE-932B-076C6ADF62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228606"/>
            <a:ext cx="6477000" cy="64638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title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263154-9D14-4C2B-90B1-2C2B1B55D9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605" y="228604"/>
            <a:ext cx="138583" cy="4180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D25B58-CB37-44CF-9AC2-F8D5AD357249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DBF417-5EC0-432F-B44D-FD96F17915A7}"/>
              </a:ext>
            </a:extLst>
          </p:cNvPr>
          <p:cNvSpPr/>
          <p:nvPr/>
        </p:nvSpPr>
        <p:spPr bwMode="auto">
          <a:xfrm>
            <a:off x="-6090" y="1069014"/>
            <a:ext cx="11817090" cy="51793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02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PI or Product High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06DD5AA-D188-49BB-AE49-337240BFD082}"/>
              </a:ext>
            </a:extLst>
          </p:cNvPr>
          <p:cNvSpPr/>
          <p:nvPr/>
        </p:nvSpPr>
        <p:spPr bwMode="auto">
          <a:xfrm>
            <a:off x="0" y="1"/>
            <a:ext cx="12192000" cy="1069014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4200000" scaled="0"/>
          </a:gra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D27753-4449-435D-8C38-6EAF2A929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33496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Enter Slide Title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717AB26-3DD9-4F1B-A697-3A58AA9C9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089A90-C4BF-4489-B287-DAFCD1DF0A8D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  <p:sp>
        <p:nvSpPr>
          <p:cNvPr id="63" name="Slide Number Placeholder 1">
            <a:extLst>
              <a:ext uri="{FF2B5EF4-FFF2-40B4-BE49-F238E27FC236}">
                <a16:creationId xmlns:a16="http://schemas.microsoft.com/office/drawing/2014/main" id="{2F513AC6-D720-4060-9C10-3C7058198DDE}"/>
              </a:ext>
            </a:extLst>
          </p:cNvPr>
          <p:cNvSpPr txBox="1">
            <a:spLocks/>
          </p:cNvSpPr>
          <p:nvPr/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800" kern="1200">
                <a:solidFill>
                  <a:srgbClr val="6366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r>
              <a:rPr lang="en-US"/>
              <a:t>Confidential Bel Fuse Inc. | </a:t>
            </a:r>
            <a:fld id="{051CD8E7-90B3-4EEF-8025-7F4D3CBBE256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6968C25-3FF7-4AA8-8D62-501D6497E45A}"/>
              </a:ext>
            </a:extLst>
          </p:cNvPr>
          <p:cNvSpPr/>
          <p:nvPr/>
        </p:nvSpPr>
        <p:spPr bwMode="auto">
          <a:xfrm flipH="1">
            <a:off x="-4" y="1069935"/>
            <a:ext cx="12192004" cy="221388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80000">
                <a:schemeClr val="accent2"/>
              </a:gs>
            </a:gsLst>
            <a:lin ang="3000000" scaled="0"/>
          </a:gra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5" name="TextBox 26">
            <a:extLst>
              <a:ext uri="{FF2B5EF4-FFF2-40B4-BE49-F238E27FC236}">
                <a16:creationId xmlns:a16="http://schemas.microsoft.com/office/drawing/2014/main" id="{797AECEA-B90C-4672-A40B-3636FE4B3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59" y="3487814"/>
            <a:ext cx="7101841" cy="28367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numCol="1" spcCol="228600" anchor="t" anchorCtr="0"/>
          <a:lstStyle/>
          <a:p>
            <a:pPr marL="0" lvl="1">
              <a:lnSpc>
                <a:spcPct val="110000"/>
              </a:lnSpc>
              <a:spcBef>
                <a:spcPts val="0"/>
              </a:spcBef>
              <a:buClr>
                <a:srgbClr val="0070C0"/>
              </a:buClr>
            </a:pP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Name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 a descriptive paragraph here</a:t>
            </a:r>
          </a:p>
          <a:p>
            <a:pPr marL="0" lvl="1">
              <a:lnSpc>
                <a:spcPct val="110000"/>
              </a:lnSpc>
              <a:spcBef>
                <a:spcPts val="0"/>
              </a:spcBef>
              <a:buClr>
                <a:srgbClr val="0070C0"/>
              </a:buClr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>
            <a:hlinkClick r:id="rId2"/>
            <a:extLst>
              <a:ext uri="{FF2B5EF4-FFF2-40B4-BE49-F238E27FC236}">
                <a16:creationId xmlns:a16="http://schemas.microsoft.com/office/drawing/2014/main" id="{EB42A1B8-1445-4FF3-B87C-556A9624C010}"/>
              </a:ext>
            </a:extLst>
          </p:cNvPr>
          <p:cNvSpPr/>
          <p:nvPr/>
        </p:nvSpPr>
        <p:spPr bwMode="auto">
          <a:xfrm>
            <a:off x="518160" y="3400637"/>
            <a:ext cx="2626974" cy="538317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AAC8FC-CCE0-47F6-A3CD-66F3DDFCE3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35888" y="3429000"/>
            <a:ext cx="3846512" cy="2895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4AF91-A428-425A-8DA8-5D14D520FC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614315"/>
            <a:ext cx="5486400" cy="114385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233362" indent="0">
              <a:buFontTx/>
              <a:buNone/>
              <a:defRPr sz="2000" b="1">
                <a:solidFill>
                  <a:schemeClr val="bg1"/>
                </a:solidFill>
              </a:defRPr>
            </a:lvl2pPr>
            <a:lvl3pPr marL="457200" indent="0">
              <a:buFontTx/>
              <a:buNone/>
              <a:defRPr sz="2000" b="1">
                <a:solidFill>
                  <a:schemeClr val="bg1"/>
                </a:solidFill>
              </a:defRPr>
            </a:lvl3pPr>
            <a:lvl4pPr marL="690562" indent="0">
              <a:buFontTx/>
              <a:buNone/>
              <a:defRPr sz="2000" b="1">
                <a:solidFill>
                  <a:schemeClr val="bg1"/>
                </a:solidFill>
              </a:defRPr>
            </a:lvl4pPr>
            <a:lvl5pPr marL="914400" indent="0">
              <a:buFontTx/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max. 2-3 lines of descriptive text here.</a:t>
            </a:r>
          </a:p>
          <a:p>
            <a:pPr lvl="0"/>
            <a:br>
              <a:rPr lang="en-US" dirty="0"/>
            </a:br>
            <a:r>
              <a:rPr lang="en-US" dirty="0"/>
              <a:t>You can also add a photo behind this gradient to add visual interest. Contact Mktg. if you need assistance or stock photography.</a:t>
            </a:r>
          </a:p>
        </p:txBody>
      </p:sp>
    </p:spTree>
    <p:extLst>
      <p:ext uri="{BB962C8B-B14F-4D97-AF65-F5344CB8AC3E}">
        <p14:creationId xmlns:p14="http://schemas.microsoft.com/office/powerpoint/2010/main" val="416225756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orial Column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B0DDE72-CDFF-40FD-95E7-40C6B14A0716}"/>
              </a:ext>
            </a:extLst>
          </p:cNvPr>
          <p:cNvSpPr/>
          <p:nvPr/>
        </p:nvSpPr>
        <p:spPr bwMode="auto">
          <a:xfrm>
            <a:off x="0" y="1"/>
            <a:ext cx="12192000" cy="1069014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4200000" scaled="0"/>
          </a:gra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0D397F-871A-4331-8943-AB6F93FC2FDF}"/>
              </a:ext>
            </a:extLst>
          </p:cNvPr>
          <p:cNvSpPr/>
          <p:nvPr/>
        </p:nvSpPr>
        <p:spPr bwMode="auto">
          <a:xfrm>
            <a:off x="-6090" y="1069014"/>
            <a:ext cx="11817090" cy="51793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C34467-D460-48C4-A35A-5E67AC49C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33496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Enter Slide Title Here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0881460-1BC3-402A-8E61-50CEB3C75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A4382512-D4D2-4174-A7F2-01598D1BD9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5359" y="1234440"/>
            <a:ext cx="1828800" cy="18288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r>
              <a:rPr lang="en-US" dirty="0"/>
              <a:t>Click Icon to add a Photo Here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15E4FACC-4BE6-4BBC-B9C7-EF2EBF13F4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" y="3205099"/>
            <a:ext cx="2560320" cy="50292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Photo Caption</a:t>
            </a:r>
            <a:br>
              <a:rPr lang="en-US" dirty="0"/>
            </a:br>
            <a:r>
              <a:rPr lang="en-US" dirty="0"/>
              <a:t>(2 Lines Max.)</a:t>
            </a:r>
            <a:endParaRPr lang="en-ZA" dirty="0"/>
          </a:p>
        </p:txBody>
      </p:sp>
      <p:cxnSp>
        <p:nvCxnSpPr>
          <p:cNvPr id="25" name="Straight Connector 24" title="Divider Line">
            <a:extLst>
              <a:ext uri="{FF2B5EF4-FFF2-40B4-BE49-F238E27FC236}">
                <a16:creationId xmlns:a16="http://schemas.microsoft.com/office/drawing/2014/main" id="{5C71D904-9D32-4E7A-97E1-5AD658866551}"/>
              </a:ext>
            </a:extLst>
          </p:cNvPr>
          <p:cNvCxnSpPr>
            <a:cxnSpLocks/>
          </p:cNvCxnSpPr>
          <p:nvPr/>
        </p:nvCxnSpPr>
        <p:spPr>
          <a:xfrm>
            <a:off x="609599" y="3835296"/>
            <a:ext cx="2560320" cy="0"/>
          </a:xfrm>
          <a:prstGeom prst="line">
            <a:avLst/>
          </a:prstGeom>
          <a:ln w="15875">
            <a:solidFill>
              <a:srgbClr val="008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38FD4A64-518D-4DBD-992C-6B44C670DE0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3790030" y="1234440"/>
            <a:ext cx="1828800" cy="18288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r>
              <a:rPr lang="en-US" dirty="0"/>
              <a:t>Click Icon to add a Photo Here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4741ED5F-9541-438F-A2E0-D9A366122252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435988" y="3205099"/>
            <a:ext cx="2560320" cy="50292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Photo Caption</a:t>
            </a:r>
            <a:br>
              <a:rPr lang="en-US" dirty="0"/>
            </a:br>
            <a:r>
              <a:rPr lang="en-US" dirty="0"/>
              <a:t>(2 Lines Max.)</a:t>
            </a:r>
            <a:endParaRPr lang="en-ZA" dirty="0"/>
          </a:p>
        </p:txBody>
      </p:sp>
      <p:cxnSp>
        <p:nvCxnSpPr>
          <p:cNvPr id="74" name="Straight Connector 73" title="Divider Line">
            <a:extLst>
              <a:ext uri="{FF2B5EF4-FFF2-40B4-BE49-F238E27FC236}">
                <a16:creationId xmlns:a16="http://schemas.microsoft.com/office/drawing/2014/main" id="{BED3E59B-3070-44EE-B1C1-873A7204E87A}"/>
              </a:ext>
            </a:extLst>
          </p:cNvPr>
          <p:cNvCxnSpPr>
            <a:cxnSpLocks/>
          </p:cNvCxnSpPr>
          <p:nvPr/>
        </p:nvCxnSpPr>
        <p:spPr>
          <a:xfrm>
            <a:off x="3435988" y="3835296"/>
            <a:ext cx="2560320" cy="0"/>
          </a:xfrm>
          <a:prstGeom prst="line">
            <a:avLst/>
          </a:prstGeom>
          <a:ln w="15875">
            <a:solidFill>
              <a:srgbClr val="008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icture Placeholder 9">
            <a:extLst>
              <a:ext uri="{FF2B5EF4-FFF2-40B4-BE49-F238E27FC236}">
                <a16:creationId xmlns:a16="http://schemas.microsoft.com/office/drawing/2014/main" id="{497C5C6F-48BA-42E2-A325-C2ECB626E9FE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6583681" y="1234440"/>
            <a:ext cx="1828800" cy="18288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r>
              <a:rPr lang="en-US" dirty="0"/>
              <a:t>Click Icon to add a Photo Here</a:t>
            </a:r>
          </a:p>
        </p:txBody>
      </p:sp>
      <p:sp>
        <p:nvSpPr>
          <p:cNvPr id="77" name="Text Placeholder 8">
            <a:extLst>
              <a:ext uri="{FF2B5EF4-FFF2-40B4-BE49-F238E27FC236}">
                <a16:creationId xmlns:a16="http://schemas.microsoft.com/office/drawing/2014/main" id="{D461E6AB-8679-4502-8915-38F53D2ACF2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33082" y="3205099"/>
            <a:ext cx="2560320" cy="50292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Photo Caption</a:t>
            </a:r>
            <a:br>
              <a:rPr lang="en-US" dirty="0"/>
            </a:br>
            <a:r>
              <a:rPr lang="en-US" dirty="0"/>
              <a:t>(2 Lines Max.)</a:t>
            </a:r>
            <a:endParaRPr lang="en-ZA" dirty="0"/>
          </a:p>
        </p:txBody>
      </p:sp>
      <p:cxnSp>
        <p:nvCxnSpPr>
          <p:cNvPr id="78" name="Straight Connector 77" title="Divider Line">
            <a:extLst>
              <a:ext uri="{FF2B5EF4-FFF2-40B4-BE49-F238E27FC236}">
                <a16:creationId xmlns:a16="http://schemas.microsoft.com/office/drawing/2014/main" id="{62EB81C5-0FC3-4E0F-A8A7-B8E281A24939}"/>
              </a:ext>
            </a:extLst>
          </p:cNvPr>
          <p:cNvCxnSpPr>
            <a:cxnSpLocks/>
          </p:cNvCxnSpPr>
          <p:nvPr/>
        </p:nvCxnSpPr>
        <p:spPr>
          <a:xfrm>
            <a:off x="6233082" y="3835296"/>
            <a:ext cx="2560320" cy="0"/>
          </a:xfrm>
          <a:prstGeom prst="line">
            <a:avLst/>
          </a:prstGeom>
          <a:ln w="15875">
            <a:solidFill>
              <a:srgbClr val="008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Picture Placeholder 9">
            <a:extLst>
              <a:ext uri="{FF2B5EF4-FFF2-40B4-BE49-F238E27FC236}">
                <a16:creationId xmlns:a16="http://schemas.microsoft.com/office/drawing/2014/main" id="{8CF5AF4F-A122-43C5-B254-46C35FF531CA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9387841" y="1234440"/>
            <a:ext cx="1828800" cy="18288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r>
              <a:rPr lang="en-US" dirty="0"/>
              <a:t>Click Icon to add a Photo Here</a:t>
            </a:r>
          </a:p>
        </p:txBody>
      </p:sp>
      <p:sp>
        <p:nvSpPr>
          <p:cNvPr id="81" name="Text Placeholder 8">
            <a:extLst>
              <a:ext uri="{FF2B5EF4-FFF2-40B4-BE49-F238E27FC236}">
                <a16:creationId xmlns:a16="http://schemas.microsoft.com/office/drawing/2014/main" id="{0B147D1E-6641-47B7-ACB7-C2B0E4D19BD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022081" y="3205099"/>
            <a:ext cx="2560320" cy="50292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Photo Caption</a:t>
            </a:r>
            <a:br>
              <a:rPr lang="en-US" dirty="0"/>
            </a:br>
            <a:r>
              <a:rPr lang="en-US" dirty="0"/>
              <a:t>(2 Lines Max.)</a:t>
            </a:r>
            <a:endParaRPr lang="en-ZA" dirty="0"/>
          </a:p>
        </p:txBody>
      </p:sp>
      <p:cxnSp>
        <p:nvCxnSpPr>
          <p:cNvPr id="82" name="Straight Connector 81" title="Divider Line">
            <a:extLst>
              <a:ext uri="{FF2B5EF4-FFF2-40B4-BE49-F238E27FC236}">
                <a16:creationId xmlns:a16="http://schemas.microsoft.com/office/drawing/2014/main" id="{8491E176-F42D-4E7B-8B73-1D5862F01EC7}"/>
              </a:ext>
            </a:extLst>
          </p:cNvPr>
          <p:cNvCxnSpPr>
            <a:cxnSpLocks/>
          </p:cNvCxnSpPr>
          <p:nvPr/>
        </p:nvCxnSpPr>
        <p:spPr>
          <a:xfrm>
            <a:off x="9022081" y="3835296"/>
            <a:ext cx="2560320" cy="0"/>
          </a:xfrm>
          <a:prstGeom prst="line">
            <a:avLst/>
          </a:prstGeom>
          <a:ln w="15875">
            <a:solidFill>
              <a:srgbClr val="008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BD8AC-40CE-4FDE-AF75-F33E373EF49C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609600" y="3925190"/>
            <a:ext cx="2560638" cy="2335212"/>
          </a:xfr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4A42EA6-F393-4AB4-84CB-E8835FBD480B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3435988" y="3925190"/>
            <a:ext cx="2560638" cy="2335212"/>
          </a:xfr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7DEAB78-9A8D-4D13-8381-1C5D6C22E41F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6236208" y="3925190"/>
            <a:ext cx="2560638" cy="2335212"/>
          </a:xfr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C991B34-FAE9-4626-8D3F-2DE412263582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021762" y="3925190"/>
            <a:ext cx="2560638" cy="2335212"/>
          </a:xfr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1D5D14-52A9-46E0-A45D-465C80C92193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</p:spTree>
    <p:extLst>
      <p:ext uri="{BB962C8B-B14F-4D97-AF65-F5344CB8AC3E}">
        <p14:creationId xmlns:p14="http://schemas.microsoft.com/office/powerpoint/2010/main" val="407891477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334962"/>
          </a:xfrm>
        </p:spPr>
        <p:txBody>
          <a:bodyPr/>
          <a:lstStyle>
            <a:lvl1pPr>
              <a:defRPr spc="-3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Slide Contains Header/Footer Only: Edit Slide Title &amp; Add Content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470E58-E3D3-4883-870F-2C8F818D6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D16F9-A9CE-419D-A090-FE0B3D03C3C9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</p:spTree>
    <p:extLst>
      <p:ext uri="{BB962C8B-B14F-4D97-AF65-F5344CB8AC3E}">
        <p14:creationId xmlns:p14="http://schemas.microsoft.com/office/powerpoint/2010/main" val="28327783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F4D9CF-B84F-4CAE-91AE-10DDE43FC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B1EF6-6972-4102-810F-3A007F4F3A85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</p:spTree>
    <p:extLst>
      <p:ext uri="{BB962C8B-B14F-4D97-AF65-F5344CB8AC3E}">
        <p14:creationId xmlns:p14="http://schemas.microsoft.com/office/powerpoint/2010/main" val="3083223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wth Driver_Military&amp;Aero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C12AA9-A5AE-43C4-BE6C-CFFEBFC8CC86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hangingPunct="0"/>
            <a:endParaRPr lang="en-CA" sz="2400" b="1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7D20B5-6BCE-45BD-920A-E5C21D5B8A3E}"/>
              </a:ext>
            </a:extLst>
          </p:cNvPr>
          <p:cNvCxnSpPr/>
          <p:nvPr/>
        </p:nvCxnSpPr>
        <p:spPr>
          <a:xfrm>
            <a:off x="2438400" y="533400"/>
            <a:ext cx="0" cy="304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3F06B70-F7CD-4A90-ACCC-57BAB7167A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219200"/>
            <a:ext cx="4878000" cy="48780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20623C3-7B9E-4C15-9155-F3654E7C2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54F6EF-262F-4995-8457-06268B725F14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70402-002B-408F-B828-27DF0A670D05}"/>
              </a:ext>
            </a:extLst>
          </p:cNvPr>
          <p:cNvSpPr txBox="1"/>
          <p:nvPr/>
        </p:nvSpPr>
        <p:spPr>
          <a:xfrm>
            <a:off x="609601" y="568060"/>
            <a:ext cx="17526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Growth Driver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60A58-F37E-48CD-87ED-E1EBEF253779}"/>
              </a:ext>
            </a:extLst>
          </p:cNvPr>
          <p:cNvSpPr txBox="1"/>
          <p:nvPr/>
        </p:nvSpPr>
        <p:spPr>
          <a:xfrm>
            <a:off x="2564092" y="563279"/>
            <a:ext cx="2233458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dirty="0"/>
              <a:t>Military &amp; Aerospace</a:t>
            </a:r>
          </a:p>
        </p:txBody>
      </p:sp>
      <p:pic>
        <p:nvPicPr>
          <p:cNvPr id="14" name="Graphic 13">
            <a:hlinkClick r:id="rId2"/>
            <a:extLst>
              <a:ext uri="{FF2B5EF4-FFF2-40B4-BE49-F238E27FC236}">
                <a16:creationId xmlns:a16="http://schemas.microsoft.com/office/drawing/2014/main" id="{7C8579A6-2895-4AE7-A4DD-783B344CD2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648" y="6400799"/>
            <a:ext cx="665327" cy="2286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513995D-7650-438D-AD3D-865C4AF14B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73752" y="576072"/>
            <a:ext cx="255579" cy="2560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FA4B0B5-F58F-4EFC-8354-4E168424FFA6}"/>
              </a:ext>
            </a:extLst>
          </p:cNvPr>
          <p:cNvSpPr/>
          <p:nvPr/>
        </p:nvSpPr>
        <p:spPr bwMode="auto">
          <a:xfrm>
            <a:off x="6096000" y="-21021"/>
            <a:ext cx="5486400" cy="616305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hangingPunct="0"/>
            <a:endParaRPr lang="en-CA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7D4897-4CE2-4BC2-AA81-BA41401AE8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-16950"/>
            <a:ext cx="5486394" cy="615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5342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wth Driver_Networ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C9566C-A387-48AF-80E1-8F6564314A11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hangingPunct="0"/>
            <a:endParaRPr lang="en-CA" sz="2400" b="1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D5F129-3C1F-454E-B773-56142FD06719}"/>
              </a:ext>
            </a:extLst>
          </p:cNvPr>
          <p:cNvCxnSpPr/>
          <p:nvPr/>
        </p:nvCxnSpPr>
        <p:spPr>
          <a:xfrm>
            <a:off x="2438400" y="533400"/>
            <a:ext cx="0" cy="304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56A4FE73-48EA-4178-9060-68AD161839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219200"/>
            <a:ext cx="4878000" cy="48780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0D13558-3013-4BF9-8350-7663A18E3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8253C7-3B17-4057-B05F-F2BBD5112683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09F224-7C8A-41BE-A2C3-6464543AF2DD}"/>
              </a:ext>
            </a:extLst>
          </p:cNvPr>
          <p:cNvSpPr txBox="1"/>
          <p:nvPr/>
        </p:nvSpPr>
        <p:spPr>
          <a:xfrm>
            <a:off x="609601" y="568060"/>
            <a:ext cx="17526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Growth Driver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E3E105-44B7-4313-9B3F-9B4AEC10DC29}"/>
              </a:ext>
            </a:extLst>
          </p:cNvPr>
          <p:cNvSpPr txBox="1"/>
          <p:nvPr/>
        </p:nvSpPr>
        <p:spPr>
          <a:xfrm>
            <a:off x="2564091" y="563279"/>
            <a:ext cx="2772947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dirty="0"/>
              <a:t>Networking &amp; Data Center</a:t>
            </a:r>
          </a:p>
        </p:txBody>
      </p:sp>
      <p:pic>
        <p:nvPicPr>
          <p:cNvPr id="14" name="Graphic 13">
            <a:hlinkClick r:id="rId2"/>
            <a:extLst>
              <a:ext uri="{FF2B5EF4-FFF2-40B4-BE49-F238E27FC236}">
                <a16:creationId xmlns:a16="http://schemas.microsoft.com/office/drawing/2014/main" id="{A48146C7-52EC-47E5-937E-358C8CF250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648" y="6400799"/>
            <a:ext cx="665327" cy="2286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BF0687E-21CD-4C69-82A6-9E2748FABF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3248" y="576072"/>
            <a:ext cx="255579" cy="2560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9B9741-6B63-4C10-972B-A3F70050E3B9}"/>
              </a:ext>
            </a:extLst>
          </p:cNvPr>
          <p:cNvSpPr/>
          <p:nvPr/>
        </p:nvSpPr>
        <p:spPr bwMode="auto">
          <a:xfrm>
            <a:off x="6096000" y="-21021"/>
            <a:ext cx="5486400" cy="616305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hangingPunct="0"/>
            <a:endParaRPr lang="en-CA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4D1C20-9D2A-400B-A4CE-B8A79C568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-16950"/>
            <a:ext cx="5486394" cy="61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5146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PS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AE9009C-E621-4E0B-A1D5-5CC32086BB14}"/>
              </a:ext>
            </a:extLst>
          </p:cNvPr>
          <p:cNvSpPr/>
          <p:nvPr/>
        </p:nvSpPr>
        <p:spPr bwMode="auto">
          <a:xfrm>
            <a:off x="285750" y="6353612"/>
            <a:ext cx="1466850" cy="371698"/>
          </a:xfrm>
          <a:prstGeom prst="rect">
            <a:avLst/>
          </a:prstGeom>
          <a:solidFill>
            <a:schemeClr val="bg1"/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A0BA90C-8E5A-4473-8522-2641C3689B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4" name="Graphic 33">
            <a:hlinkClick r:id="rId3"/>
            <a:extLst>
              <a:ext uri="{FF2B5EF4-FFF2-40B4-BE49-F238E27FC236}">
                <a16:creationId xmlns:a16="http://schemas.microsoft.com/office/drawing/2014/main" id="{57DC7C45-6BA7-4347-B3BB-159AED6D4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2058410"/>
            <a:ext cx="5422392" cy="1370716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FFB44C0-C53B-4DAB-9CCD-A24AFCE43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298546"/>
            <a:ext cx="4550875" cy="112498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Corporate Presentation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13CDA86-8E59-4ED8-9FEC-E79C497E4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423528"/>
            <a:ext cx="4550873" cy="30350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30890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wth Driver_E-mo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5BA54D-3910-41FF-B94C-09E6AAED3023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hangingPunct="0"/>
            <a:endParaRPr lang="en-CA" sz="2400" b="1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07F839-BE28-44BD-A63E-D239D256DF18}"/>
              </a:ext>
            </a:extLst>
          </p:cNvPr>
          <p:cNvCxnSpPr/>
          <p:nvPr/>
        </p:nvCxnSpPr>
        <p:spPr>
          <a:xfrm>
            <a:off x="2438400" y="533400"/>
            <a:ext cx="0" cy="304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E8C97EB3-7084-40DF-8C10-82E36F2433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219200"/>
            <a:ext cx="4878000" cy="48780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A430321-D1B7-4A38-AF57-3433704B8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AB526-DBA6-477C-8934-BA47B8757EF8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CA6FA2-7FE5-48C5-BA41-13F56115FADB}"/>
              </a:ext>
            </a:extLst>
          </p:cNvPr>
          <p:cNvSpPr txBox="1"/>
          <p:nvPr/>
        </p:nvSpPr>
        <p:spPr>
          <a:xfrm>
            <a:off x="609601" y="568060"/>
            <a:ext cx="17526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Growth Driver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32252-1B9D-4A9F-8BA0-B68CE4C5F370}"/>
              </a:ext>
            </a:extLst>
          </p:cNvPr>
          <p:cNvSpPr txBox="1"/>
          <p:nvPr/>
        </p:nvSpPr>
        <p:spPr>
          <a:xfrm>
            <a:off x="2564092" y="563279"/>
            <a:ext cx="2233458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dirty="0"/>
              <a:t>E-Mobility</a:t>
            </a:r>
          </a:p>
        </p:txBody>
      </p:sp>
      <p:pic>
        <p:nvPicPr>
          <p:cNvPr id="14" name="Graphic 13">
            <a:hlinkClick r:id="rId2"/>
            <a:extLst>
              <a:ext uri="{FF2B5EF4-FFF2-40B4-BE49-F238E27FC236}">
                <a16:creationId xmlns:a16="http://schemas.microsoft.com/office/drawing/2014/main" id="{105906E3-3A1C-44FE-B2F3-369E167827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648" y="6400799"/>
            <a:ext cx="665327" cy="2286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F9B716A-9B58-4D1D-BC01-8620CB82BB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0752" y="576072"/>
            <a:ext cx="255579" cy="2560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2312491-0CFA-452A-A974-E8D04A45B5D8}"/>
              </a:ext>
            </a:extLst>
          </p:cNvPr>
          <p:cNvSpPr/>
          <p:nvPr/>
        </p:nvSpPr>
        <p:spPr bwMode="auto">
          <a:xfrm>
            <a:off x="6096000" y="-21021"/>
            <a:ext cx="5486400" cy="616305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hangingPunct="0"/>
            <a:endParaRPr lang="en-CA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297E0B-1C14-4700-9336-4F323428F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-19045"/>
            <a:ext cx="5486394" cy="616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0078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wth Driver_Dis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614B3E-36B8-4707-B9DA-7EC4BEBF0A27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hangingPunct="0"/>
            <a:endParaRPr lang="en-CA" sz="2400" b="1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80DDE8-DE84-4748-A4BF-AA92DCD73505}"/>
              </a:ext>
            </a:extLst>
          </p:cNvPr>
          <p:cNvCxnSpPr/>
          <p:nvPr/>
        </p:nvCxnSpPr>
        <p:spPr>
          <a:xfrm>
            <a:off x="2438400" y="533400"/>
            <a:ext cx="0" cy="304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AECF406-6408-4CC5-84F6-A5B55D51C0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219200"/>
            <a:ext cx="4878000" cy="48780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B0865B6-E90F-4019-8209-36AE266E7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CC6CE3-00A2-40E7-88BF-12CFD04C0F4B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6771D8-097C-4DE1-AA4F-5B626FEED068}"/>
              </a:ext>
            </a:extLst>
          </p:cNvPr>
          <p:cNvSpPr txBox="1"/>
          <p:nvPr/>
        </p:nvSpPr>
        <p:spPr>
          <a:xfrm>
            <a:off x="609601" y="568060"/>
            <a:ext cx="17526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Growth Driver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2A82E0-F3FB-45D0-AB47-B4ACB9957C5C}"/>
              </a:ext>
            </a:extLst>
          </p:cNvPr>
          <p:cNvSpPr txBox="1"/>
          <p:nvPr/>
        </p:nvSpPr>
        <p:spPr>
          <a:xfrm>
            <a:off x="2564092" y="563279"/>
            <a:ext cx="2233458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dirty="0"/>
              <a:t>Distribution</a:t>
            </a:r>
          </a:p>
        </p:txBody>
      </p:sp>
      <p:pic>
        <p:nvPicPr>
          <p:cNvPr id="14" name="Graphic 13">
            <a:hlinkClick r:id="rId2"/>
            <a:extLst>
              <a:ext uri="{FF2B5EF4-FFF2-40B4-BE49-F238E27FC236}">
                <a16:creationId xmlns:a16="http://schemas.microsoft.com/office/drawing/2014/main" id="{1947DA73-516E-41F1-ADFD-6E30FCF80B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648" y="6400799"/>
            <a:ext cx="665327" cy="2286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5954C6A-E567-451D-BC93-34F5D6D454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6200" y="576072"/>
            <a:ext cx="255579" cy="2560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E2713C-634E-47D5-971A-3CF7A0B333CB}"/>
              </a:ext>
            </a:extLst>
          </p:cNvPr>
          <p:cNvSpPr/>
          <p:nvPr/>
        </p:nvSpPr>
        <p:spPr bwMode="auto">
          <a:xfrm>
            <a:off x="6096000" y="-21021"/>
            <a:ext cx="5486400" cy="616305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hangingPunct="0"/>
            <a:endParaRPr lang="en-CA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40BF12-F987-4C35-97D5-D8833F4A8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-75141"/>
            <a:ext cx="5486394" cy="62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4423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wth Driver_Acqui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E0D82F-46EC-4226-AB1F-81BF1770DD84}"/>
              </a:ext>
            </a:extLst>
          </p:cNvPr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hangingPunct="0"/>
            <a:endParaRPr lang="en-CA" sz="2400" b="1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8B12DD-6EEF-402D-A46C-23B1F7FA2E55}"/>
              </a:ext>
            </a:extLst>
          </p:cNvPr>
          <p:cNvCxnSpPr/>
          <p:nvPr/>
        </p:nvCxnSpPr>
        <p:spPr>
          <a:xfrm>
            <a:off x="2438400" y="533400"/>
            <a:ext cx="0" cy="304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460BBBF-BF65-4656-AD29-6FFCDBBD63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219200"/>
            <a:ext cx="4878000" cy="487800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C0F099A-F897-4CA5-A41C-7AD6309C2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978C24-9F7D-4543-80A1-03E7D853BDF8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B584BC-AB0A-4C50-A554-4A065F1732A3}"/>
              </a:ext>
            </a:extLst>
          </p:cNvPr>
          <p:cNvSpPr txBox="1"/>
          <p:nvPr/>
        </p:nvSpPr>
        <p:spPr>
          <a:xfrm>
            <a:off x="609601" y="568060"/>
            <a:ext cx="17526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Growth Driver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BF34FF-DBDD-40BB-A0F8-1497E2778B00}"/>
              </a:ext>
            </a:extLst>
          </p:cNvPr>
          <p:cNvSpPr txBox="1"/>
          <p:nvPr/>
        </p:nvSpPr>
        <p:spPr>
          <a:xfrm>
            <a:off x="2564092" y="563279"/>
            <a:ext cx="2233458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dirty="0"/>
              <a:t>Acquisition</a:t>
            </a:r>
          </a:p>
        </p:txBody>
      </p:sp>
      <p:pic>
        <p:nvPicPr>
          <p:cNvPr id="14" name="Graphic 13">
            <a:hlinkClick r:id="rId2"/>
            <a:extLst>
              <a:ext uri="{FF2B5EF4-FFF2-40B4-BE49-F238E27FC236}">
                <a16:creationId xmlns:a16="http://schemas.microsoft.com/office/drawing/2014/main" id="{A2B15CB6-2562-4EAA-A025-267DC6C8EA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648" y="6400799"/>
            <a:ext cx="665327" cy="2286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C961B2A-FDE7-4256-91F5-761D9D2DC8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6200" y="576072"/>
            <a:ext cx="255579" cy="2560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D3457FF-F86A-4D84-8CF8-57735A420E67}"/>
              </a:ext>
            </a:extLst>
          </p:cNvPr>
          <p:cNvSpPr/>
          <p:nvPr/>
        </p:nvSpPr>
        <p:spPr bwMode="auto">
          <a:xfrm>
            <a:off x="6096000" y="-21021"/>
            <a:ext cx="5486400" cy="616305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 eaLnBrk="0" hangingPunct="0"/>
            <a:endParaRPr lang="en-CA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A03685-2021-4D69-8DD4-27B3DED13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-75133"/>
            <a:ext cx="5486394" cy="62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906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CEDD90-F2C7-48C9-9E3B-32EE2ABB9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425AD7-3A7F-47C6-83E7-9EC3C0F0E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919785"/>
            <a:ext cx="4343400" cy="501843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This is meant to be a dividing slide. Enter a 2-3 line title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40280-476A-4186-A8E7-9B529F3E76A0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DC1A28FA-6C9E-4546-92DD-3928E79E87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648" y="6400800"/>
            <a:ext cx="665328" cy="228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1B4F797-3A53-47D5-94A4-872BFA8726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9048" y="886968"/>
            <a:ext cx="497466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54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l PPC 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5CD8F-3334-44DC-BD15-5BDAF5E5A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0035F-FC04-4276-BE5F-CADBB4725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3A5E8073-AC41-4FA4-8A5D-5BA86638BA10}"/>
              </a:ext>
            </a:extLst>
          </p:cNvPr>
          <p:cNvSpPr txBox="1"/>
          <p:nvPr/>
        </p:nvSpPr>
        <p:spPr>
          <a:xfrm>
            <a:off x="609600" y="6291072"/>
            <a:ext cx="109728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FF11414A-33BA-41BC-B105-729C41C3B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7056" y="2578608"/>
            <a:ext cx="3927021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42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PS 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6AB26F-11A0-47BA-A8D2-6A4C26206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C28FB7-126D-4782-9B11-4D7AC911A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3A5E8073-AC41-4FA4-8A5D-5BA86638BA10}"/>
              </a:ext>
            </a:extLst>
          </p:cNvPr>
          <p:cNvSpPr txBox="1"/>
          <p:nvPr/>
        </p:nvSpPr>
        <p:spPr>
          <a:xfrm>
            <a:off x="609600" y="6291072"/>
            <a:ext cx="109728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belfuse.com/power-solutions</a:t>
            </a:r>
          </a:p>
        </p:txBody>
      </p:sp>
      <p:pic>
        <p:nvPicPr>
          <p:cNvPr id="4" name="Graphic 3">
            <a:hlinkClick r:id="rId3"/>
            <a:extLst>
              <a:ext uri="{FF2B5EF4-FFF2-40B4-BE49-F238E27FC236}">
                <a16:creationId xmlns:a16="http://schemas.microsoft.com/office/drawing/2014/main" id="{F11BA1DE-084B-4F6A-9586-5BF32B720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2424" y="2752344"/>
            <a:ext cx="5422392" cy="137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20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nch 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52D91A-B0BB-4CE9-8349-D5199D8F3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663975-7735-4362-B7B1-6F2677E48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3A5E8073-AC41-4FA4-8A5D-5BA86638BA10}"/>
              </a:ext>
            </a:extLst>
          </p:cNvPr>
          <p:cNvSpPr txBox="1"/>
          <p:nvPr/>
        </p:nvSpPr>
        <p:spPr>
          <a:xfrm>
            <a:off x="609600" y="6291072"/>
            <a:ext cx="109728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belfuse.com/cinch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A8E478F6-D974-4785-9621-34FA4E3E6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9080" y="2752344"/>
            <a:ext cx="4069080" cy="13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32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gnal 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84BA08-D4E3-4415-B6FC-0D5B8ED6A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F64733-F676-45C2-9D50-23F1F9EA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3A5E8073-AC41-4FA4-8A5D-5BA86638BA10}"/>
              </a:ext>
            </a:extLst>
          </p:cNvPr>
          <p:cNvSpPr txBox="1"/>
          <p:nvPr/>
        </p:nvSpPr>
        <p:spPr>
          <a:xfrm>
            <a:off x="609600" y="6291072"/>
            <a:ext cx="109728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belfuse.com/signal</a:t>
            </a:r>
          </a:p>
        </p:txBody>
      </p:sp>
      <p:pic>
        <p:nvPicPr>
          <p:cNvPr id="4" name="Graphic 3">
            <a:hlinkClick r:id="rId3"/>
            <a:extLst>
              <a:ext uri="{FF2B5EF4-FFF2-40B4-BE49-F238E27FC236}">
                <a16:creationId xmlns:a16="http://schemas.microsoft.com/office/drawing/2014/main" id="{FB4714F4-9594-4567-9097-67DB68AB1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9352" y="2752344"/>
            <a:ext cx="4297680" cy="13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59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ewart Connector 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17C129-D93F-43F2-9989-F6EAE9D5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F81A62-B8EA-491B-AA2A-731F07F8E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3A5E8073-AC41-4FA4-8A5D-5BA86638BA10}"/>
              </a:ext>
            </a:extLst>
          </p:cNvPr>
          <p:cNvSpPr txBox="1"/>
          <p:nvPr/>
        </p:nvSpPr>
        <p:spPr>
          <a:xfrm>
            <a:off x="609600" y="6291072"/>
            <a:ext cx="109728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</a:t>
            </a:r>
            <a:r>
              <a:rPr lang="en-CA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stewart</a:t>
            </a:r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-connector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DF95F925-0F39-44FA-8E9A-E79329076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5888" y="2752344"/>
            <a:ext cx="4864608" cy="13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847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l Magnetics 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743D43-8633-4A7C-9B26-F80225FFC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44F76-EDA0-421D-A61A-90121DCEB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3A5E8073-AC41-4FA4-8A5D-5BA86638BA10}"/>
              </a:ext>
            </a:extLst>
          </p:cNvPr>
          <p:cNvSpPr txBox="1"/>
          <p:nvPr/>
        </p:nvSpPr>
        <p:spPr>
          <a:xfrm>
            <a:off x="609600" y="6291072"/>
            <a:ext cx="109728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belfuse.com/magnetic-solutions</a:t>
            </a:r>
          </a:p>
        </p:txBody>
      </p:sp>
      <p:pic>
        <p:nvPicPr>
          <p:cNvPr id="4" name="Graphic 3">
            <a:hlinkClick r:id="rId3"/>
            <a:extLst>
              <a:ext uri="{FF2B5EF4-FFF2-40B4-BE49-F238E27FC236}">
                <a16:creationId xmlns:a16="http://schemas.microsoft.com/office/drawing/2014/main" id="{78513543-EDE7-42A1-904D-02C027F06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7872" y="2752344"/>
            <a:ext cx="51233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78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nch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AE9009C-E621-4E0B-A1D5-5CC32086BB14}"/>
              </a:ext>
            </a:extLst>
          </p:cNvPr>
          <p:cNvSpPr/>
          <p:nvPr/>
        </p:nvSpPr>
        <p:spPr bwMode="auto">
          <a:xfrm>
            <a:off x="285750" y="6353612"/>
            <a:ext cx="1466850" cy="371698"/>
          </a:xfrm>
          <a:prstGeom prst="rect">
            <a:avLst/>
          </a:prstGeom>
          <a:solidFill>
            <a:schemeClr val="bg1"/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2CEF1CC-527B-4313-BF29-DE5299E3D1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6" name="Graphic 35">
            <a:hlinkClick r:id="rId3"/>
            <a:extLst>
              <a:ext uri="{FF2B5EF4-FFF2-40B4-BE49-F238E27FC236}">
                <a16:creationId xmlns:a16="http://schemas.microsoft.com/office/drawing/2014/main" id="{E9D96F9E-058C-4180-AC18-B40BE51BC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118" y="2062640"/>
            <a:ext cx="4069080" cy="1369789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353EAD-A160-4DFA-980E-EA67E16264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298546"/>
            <a:ext cx="4550875" cy="112498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Corporate Presentation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80B376-DCE2-4CA9-B3A6-A40EA45C61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423528"/>
            <a:ext cx="4550873" cy="30350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39467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l Fuse-Circuit Protection 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393D2A-52BC-4134-ADEE-D38F88557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ADA029-5C25-41D0-A8AE-DB68CD635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3A5E8073-AC41-4FA4-8A5D-5BA86638BA10}"/>
              </a:ext>
            </a:extLst>
          </p:cNvPr>
          <p:cNvSpPr txBox="1"/>
          <p:nvPr/>
        </p:nvSpPr>
        <p:spPr>
          <a:xfrm>
            <a:off x="609600" y="6291072"/>
            <a:ext cx="109728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belfuse.com/circuit-protection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23764A2E-1ECB-40A8-9CF7-5C4A97684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2424" y="2752344"/>
            <a:ext cx="5422392" cy="137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14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P Connector 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547F58-A388-44B1-924D-0F5752E2E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C6ECB-49E5-4224-8A3B-8B85C5879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id="{3A5E8073-AC41-4FA4-8A5D-5BA86638BA10}"/>
              </a:ext>
            </a:extLst>
          </p:cNvPr>
          <p:cNvSpPr txBox="1"/>
          <p:nvPr/>
        </p:nvSpPr>
        <p:spPr>
          <a:xfrm>
            <a:off x="609600" y="6291072"/>
            <a:ext cx="109728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</a:t>
            </a:r>
            <a:r>
              <a:rPr lang="en-CA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trp</a:t>
            </a:r>
            <a:endParaRPr lang="en-CA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hlinkClick r:id="rId3"/>
            <a:extLst>
              <a:ext uri="{FF2B5EF4-FFF2-40B4-BE49-F238E27FC236}">
                <a16:creationId xmlns:a16="http://schemas.microsoft.com/office/drawing/2014/main" id="{1BFD96C3-4353-4AB8-8CC8-534A91899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7016" y="2752344"/>
            <a:ext cx="5093208" cy="13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498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l PPC Closing Slide - Contac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3A69B2-6C5C-4FD4-B428-EDB432A5D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CAAB3C-7790-455F-ABA8-C1C194289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BCED969-840A-47B1-9EE7-92EBFFC289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905000"/>
            <a:ext cx="54864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452C639-BC15-4E26-828B-F62D24AD67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2A0D5E4-2105-41E2-BCC4-6EE8CFB7B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497E3911-3AF9-4022-9505-A340853AEB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78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BBDE69B-4264-4689-914A-8CFF4D16A5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678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576F50FC-DE3F-4590-BC29-EFB96FE531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DA9FCAA6-E0A0-48D0-A44A-B5DC03389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6F66B81A-C6B8-483C-A9C2-D33D951A12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8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FAB78B3F-0820-48B5-8A49-D736FB5303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678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29" name="TextBox 28">
            <a:hlinkClick r:id="rId3"/>
            <a:extLst>
              <a:ext uri="{FF2B5EF4-FFF2-40B4-BE49-F238E27FC236}">
                <a16:creationId xmlns:a16="http://schemas.microsoft.com/office/drawing/2014/main" id="{DD83B157-E283-4DEE-B7BC-E7184CE9BF7D}"/>
              </a:ext>
            </a:extLst>
          </p:cNvPr>
          <p:cNvSpPr txBox="1"/>
          <p:nvPr/>
        </p:nvSpPr>
        <p:spPr>
          <a:xfrm>
            <a:off x="9834745" y="6446520"/>
            <a:ext cx="17476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</a:t>
            </a:r>
          </a:p>
        </p:txBody>
      </p:sp>
      <p:pic>
        <p:nvPicPr>
          <p:cNvPr id="13" name="Graphic 12">
            <a:hlinkClick r:id="rId3"/>
            <a:extLst>
              <a:ext uri="{FF2B5EF4-FFF2-40B4-BE49-F238E27FC236}">
                <a16:creationId xmlns:a16="http://schemas.microsoft.com/office/drawing/2014/main" id="{8FA6D2AE-9711-4024-BDD6-02562A47D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000" y="2514600"/>
            <a:ext cx="3927021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0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PS Closing Slide - Contac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12EB53-75F4-4F3F-8114-EE2CB4C36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F79BCD-5733-49D4-BC82-1FF9FCB1A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extBox 28">
            <a:hlinkClick r:id="rId3"/>
            <a:extLst>
              <a:ext uri="{FF2B5EF4-FFF2-40B4-BE49-F238E27FC236}">
                <a16:creationId xmlns:a16="http://schemas.microsoft.com/office/drawing/2014/main" id="{DD83B157-E283-4DEE-B7BC-E7184CE9BF7D}"/>
              </a:ext>
            </a:extLst>
          </p:cNvPr>
          <p:cNvSpPr txBox="1"/>
          <p:nvPr/>
        </p:nvSpPr>
        <p:spPr>
          <a:xfrm>
            <a:off x="8144759" y="6446520"/>
            <a:ext cx="3437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belfuse.com/power-solutions</a:t>
            </a:r>
          </a:p>
        </p:txBody>
      </p:sp>
      <p:pic>
        <p:nvPicPr>
          <p:cNvPr id="13" name="Graphic 12">
            <a:hlinkClick r:id="rId3"/>
            <a:extLst>
              <a:ext uri="{FF2B5EF4-FFF2-40B4-BE49-F238E27FC236}">
                <a16:creationId xmlns:a16="http://schemas.microsoft.com/office/drawing/2014/main" id="{977D9B7C-7F34-4239-8452-4C6FD170A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648" y="2752344"/>
            <a:ext cx="5422392" cy="1370716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4FE86D5-20C6-4C5A-9FF5-B1F07094F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905000"/>
            <a:ext cx="54864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B603680-CB30-4A11-9557-3CA56469C2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85E1869-0836-4573-B9E9-BA39AA4913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CCC3E181-C068-47ED-8934-B98CF134B8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78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B7ACB6C4-E692-4D23-9549-7B155D84AC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678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393E95DB-5177-472B-AC9C-91EC1FD9CA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47C72CA-8446-44F6-AAA3-1A9F1083DE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1AD98C92-3FEE-4A7F-AD39-3CD56B0DC8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8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45686549-5264-413B-82BE-7584B0FF47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678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915700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nch Closing Slide - Contac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3B508A-039A-4150-8AD4-70119DA95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3A6790-818A-46DE-BBBF-65DC5AFA6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extBox 28">
            <a:hlinkClick r:id="rId3"/>
            <a:extLst>
              <a:ext uri="{FF2B5EF4-FFF2-40B4-BE49-F238E27FC236}">
                <a16:creationId xmlns:a16="http://schemas.microsoft.com/office/drawing/2014/main" id="{DD83B157-E283-4DEE-B7BC-E7184CE9BF7D}"/>
              </a:ext>
            </a:extLst>
          </p:cNvPr>
          <p:cNvSpPr txBox="1"/>
          <p:nvPr/>
        </p:nvSpPr>
        <p:spPr>
          <a:xfrm>
            <a:off x="8144759" y="6446520"/>
            <a:ext cx="3437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belfuse.com/cinch</a:t>
            </a:r>
          </a:p>
        </p:txBody>
      </p:sp>
      <p:pic>
        <p:nvPicPr>
          <p:cNvPr id="13" name="Graphic 12">
            <a:hlinkClick r:id="rId3"/>
            <a:extLst>
              <a:ext uri="{FF2B5EF4-FFF2-40B4-BE49-F238E27FC236}">
                <a16:creationId xmlns:a16="http://schemas.microsoft.com/office/drawing/2014/main" id="{CD0D1869-1DE0-4EEB-AB1C-BDE03529D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648" y="2752344"/>
            <a:ext cx="4069080" cy="1369789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C5A2C3C-076C-4C44-BA82-2113EA4DDB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905000"/>
            <a:ext cx="54864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B4BD87-0598-4A7B-8045-CCE200B4A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C9A51A4-8EC7-49DE-86D3-E972EB127A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E1509C74-6A3A-4365-BFAD-E3EE83F894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78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FE6ED4F6-BF98-4314-B384-EBEA83516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678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2615B9FE-E234-4FBF-A824-0977A91B21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362825DD-6BD7-45F8-AC29-DA262B8073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B652E48-833A-4839-9078-74CF5C0274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8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A2E1F2B8-3C7B-47D4-8CD2-14AA311FD5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678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693375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gnal Closing Slide - Contac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0ED9E00-A495-4D80-B7E5-757C86BB9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8AB745-1405-4D19-AA5D-E135C5502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extBox 28">
            <a:hlinkClick r:id="rId3"/>
            <a:extLst>
              <a:ext uri="{FF2B5EF4-FFF2-40B4-BE49-F238E27FC236}">
                <a16:creationId xmlns:a16="http://schemas.microsoft.com/office/drawing/2014/main" id="{DD83B157-E283-4DEE-B7BC-E7184CE9BF7D}"/>
              </a:ext>
            </a:extLst>
          </p:cNvPr>
          <p:cNvSpPr txBox="1"/>
          <p:nvPr/>
        </p:nvSpPr>
        <p:spPr>
          <a:xfrm>
            <a:off x="8144759" y="6446520"/>
            <a:ext cx="3437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belfuse.com/signal</a:t>
            </a:r>
          </a:p>
        </p:txBody>
      </p:sp>
      <p:pic>
        <p:nvPicPr>
          <p:cNvPr id="14" name="Graphic 13">
            <a:hlinkClick r:id="rId3"/>
            <a:extLst>
              <a:ext uri="{FF2B5EF4-FFF2-40B4-BE49-F238E27FC236}">
                <a16:creationId xmlns:a16="http://schemas.microsoft.com/office/drawing/2014/main" id="{9118E1F3-5DA5-4B06-9A14-4411E5F3A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648" y="2752344"/>
            <a:ext cx="4297680" cy="1372029"/>
          </a:xfrm>
          <a:prstGeom prst="rect">
            <a:avLst/>
          </a:prstGeom>
        </p:spPr>
      </p:pic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C8697F3-8AC2-4EC1-A4A2-A9108016EA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905000"/>
            <a:ext cx="54864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D9873B98-7DF2-4301-A39C-5F692BBB0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3A914F30-A720-460F-9E68-7B146C1D4A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CED8729B-FCDF-466B-925E-D87044B77A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78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7D8BB206-93B9-4A6D-B691-7750A72643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678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F2B61F8C-D62C-4025-B543-43AA4E025D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672F6331-C356-48BD-BE20-3965DADD67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C246C432-99D1-4D93-8CFD-D50F27A262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8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72C618FE-8EDE-4CD4-87FC-D722FE77ED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678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867994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ewart Connector Closing Slide - Contac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49A48C-7957-44F0-A0AA-05F0B3123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C1DA4E-6763-42B0-8009-28CA2B582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extBox 28">
            <a:hlinkClick r:id="rId3"/>
            <a:extLst>
              <a:ext uri="{FF2B5EF4-FFF2-40B4-BE49-F238E27FC236}">
                <a16:creationId xmlns:a16="http://schemas.microsoft.com/office/drawing/2014/main" id="{DD83B157-E283-4DEE-B7BC-E7184CE9BF7D}"/>
              </a:ext>
            </a:extLst>
          </p:cNvPr>
          <p:cNvSpPr txBox="1"/>
          <p:nvPr/>
        </p:nvSpPr>
        <p:spPr>
          <a:xfrm>
            <a:off x="8144759" y="6446520"/>
            <a:ext cx="3437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</a:t>
            </a:r>
            <a:r>
              <a:rPr lang="en-CA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stewart</a:t>
            </a:r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-connector</a:t>
            </a:r>
          </a:p>
        </p:txBody>
      </p:sp>
      <p:pic>
        <p:nvPicPr>
          <p:cNvPr id="13" name="Graphic 12">
            <a:hlinkClick r:id="rId3"/>
            <a:extLst>
              <a:ext uri="{FF2B5EF4-FFF2-40B4-BE49-F238E27FC236}">
                <a16:creationId xmlns:a16="http://schemas.microsoft.com/office/drawing/2014/main" id="{6A916439-34C2-4B85-9CF0-4F7D8C9CB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648" y="2752344"/>
            <a:ext cx="4864608" cy="1372586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C34915B-9B9A-4F1E-9BC2-199F9B0A9B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905000"/>
            <a:ext cx="54864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8770C00-A431-4554-956D-E7FB00C42A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737BABD-D58C-4DA7-91F9-E363ED5AD8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0F450C6-7480-45FD-BB4D-685F957A34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78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58F175B7-5EAA-4E54-8C4A-70DD088A83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678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258A5446-48C1-4637-AA1B-1B12A41620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643C0209-42E3-48BF-967C-7C16A83D1C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70FB00CA-49EF-4F93-BDE0-96D82B84BD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8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73FB3982-5044-47FE-82AD-BAE70EF24D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678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39442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l Magnetics Closing Slide - Contac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5A9EC64-D04B-4D1D-9D20-71920EE97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8B52D9-E251-4436-82D9-27526E5D8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extBox 28">
            <a:hlinkClick r:id="rId3"/>
            <a:extLst>
              <a:ext uri="{FF2B5EF4-FFF2-40B4-BE49-F238E27FC236}">
                <a16:creationId xmlns:a16="http://schemas.microsoft.com/office/drawing/2014/main" id="{DD83B157-E283-4DEE-B7BC-E7184CE9BF7D}"/>
              </a:ext>
            </a:extLst>
          </p:cNvPr>
          <p:cNvSpPr txBox="1"/>
          <p:nvPr/>
        </p:nvSpPr>
        <p:spPr>
          <a:xfrm>
            <a:off x="8144759" y="6446520"/>
            <a:ext cx="3437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belfuse.com/magnetic-solutions</a:t>
            </a:r>
          </a:p>
        </p:txBody>
      </p:sp>
      <p:pic>
        <p:nvPicPr>
          <p:cNvPr id="14" name="Graphic 13">
            <a:hlinkClick r:id="rId3"/>
            <a:extLst>
              <a:ext uri="{FF2B5EF4-FFF2-40B4-BE49-F238E27FC236}">
                <a16:creationId xmlns:a16="http://schemas.microsoft.com/office/drawing/2014/main" id="{CAAD4C5E-72E1-4FC4-A1AB-874087BC3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648" y="2752344"/>
            <a:ext cx="5123329" cy="1371600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B9A895E-FF03-4FF6-8706-F5D560A167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905000"/>
            <a:ext cx="54864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48A0D9C6-D99A-4781-A317-4B5064EBC7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92AAE4A-DB9F-4BAD-A20A-DF6347A646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8170589-84B9-4139-87A8-254EADB90D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78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8C77F3D2-3A36-4A25-B578-D234D38292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678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12264B0-573A-4BB1-A6AC-95A78E6758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C7647CF4-EC0E-459F-BFBD-8BE1E9EA67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58BF35E-D47C-4EAB-866A-42AB2465D5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8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E475ACCF-3928-44EA-A270-33387BB264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678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53252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l Fuse-Circuit Protection Closing Slide - Contac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44577E-F2CB-4222-9C12-82E3596B7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CEDBF6-D0B0-4CA3-847D-75EB9B950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extBox 28">
            <a:hlinkClick r:id="rId3"/>
            <a:extLst>
              <a:ext uri="{FF2B5EF4-FFF2-40B4-BE49-F238E27FC236}">
                <a16:creationId xmlns:a16="http://schemas.microsoft.com/office/drawing/2014/main" id="{DD83B157-E283-4DEE-B7BC-E7184CE9BF7D}"/>
              </a:ext>
            </a:extLst>
          </p:cNvPr>
          <p:cNvSpPr txBox="1"/>
          <p:nvPr/>
        </p:nvSpPr>
        <p:spPr>
          <a:xfrm>
            <a:off x="8144759" y="6446520"/>
            <a:ext cx="3437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belfuse.com/circuit-protection</a:t>
            </a:r>
          </a:p>
        </p:txBody>
      </p:sp>
      <p:pic>
        <p:nvPicPr>
          <p:cNvPr id="13" name="Graphic 12">
            <a:hlinkClick r:id="rId3"/>
            <a:extLst>
              <a:ext uri="{FF2B5EF4-FFF2-40B4-BE49-F238E27FC236}">
                <a16:creationId xmlns:a16="http://schemas.microsoft.com/office/drawing/2014/main" id="{543BCD18-4682-4564-B56D-0A9918333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648" y="2752344"/>
            <a:ext cx="5422392" cy="1370716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8D165B5-6999-4459-B513-C80EFA80F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905000"/>
            <a:ext cx="54864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5F4B2B5-2A73-4C7B-9948-1282D88B6F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2E254A4-30FB-4E5E-AE87-B04C47263F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B2F2911-73BC-4BE2-9EAA-D659E73C21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78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FB00CF92-7544-42A7-942A-C2105A943F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678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9875230-3117-4EB7-B125-177DFB6294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A1C5EA24-A312-413E-90D0-0CBA301C07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9FD8223B-F298-435B-8E6F-046F2AAF6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8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885C353-8692-4136-9561-BB7F826682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678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430425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P Connector Closing Slide - Contac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C968B72-5B7C-485F-9C59-58E7C7F06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C4918C-0996-410E-B2B7-233A6B97E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extBox 28">
            <a:hlinkClick r:id="rId3"/>
            <a:extLst>
              <a:ext uri="{FF2B5EF4-FFF2-40B4-BE49-F238E27FC236}">
                <a16:creationId xmlns:a16="http://schemas.microsoft.com/office/drawing/2014/main" id="{DD83B157-E283-4DEE-B7BC-E7184CE9BF7D}"/>
              </a:ext>
            </a:extLst>
          </p:cNvPr>
          <p:cNvSpPr txBox="1"/>
          <p:nvPr/>
        </p:nvSpPr>
        <p:spPr>
          <a:xfrm>
            <a:off x="8144759" y="6446520"/>
            <a:ext cx="34376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belfuse.com/</a:t>
            </a:r>
            <a:r>
              <a:rPr lang="en-CA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trp</a:t>
            </a:r>
            <a:endParaRPr lang="en-CA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>
            <a:hlinkClick r:id="rId3"/>
            <a:extLst>
              <a:ext uri="{FF2B5EF4-FFF2-40B4-BE49-F238E27FC236}">
                <a16:creationId xmlns:a16="http://schemas.microsoft.com/office/drawing/2014/main" id="{F60CFD36-879F-4E00-ABED-32A26F3FF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648" y="2752344"/>
            <a:ext cx="5093208" cy="1368925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B670E94-2E18-4C2E-B4F2-D690A7DD5C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905000"/>
            <a:ext cx="54864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307C54C-D51F-4AFD-B7BB-7F1A08C5BD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E79680A-BE40-452B-98AC-FFF21D4F36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DE5CB07D-AFF0-4630-A86A-CA7EADC3B6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7800" y="28956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C202CDD2-69F0-4AFA-A253-E42FB78FE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67800" y="31242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156793C3-5B40-45D0-9976-B6D78F63BF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549D3D6D-EC3E-4257-8A34-DEC27E0C55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199AAD7-4FD7-4A77-95E4-4152C7F2F8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800" y="4191000"/>
            <a:ext cx="2514600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F72365C4-B927-4CAB-A71A-58AB7D53DE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67800" y="4419600"/>
            <a:ext cx="2514600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60774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gnal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AE9009C-E621-4E0B-A1D5-5CC32086BB14}"/>
              </a:ext>
            </a:extLst>
          </p:cNvPr>
          <p:cNvSpPr/>
          <p:nvPr/>
        </p:nvSpPr>
        <p:spPr bwMode="auto">
          <a:xfrm>
            <a:off x="285750" y="6353612"/>
            <a:ext cx="1466850" cy="371698"/>
          </a:xfrm>
          <a:prstGeom prst="rect">
            <a:avLst/>
          </a:prstGeom>
          <a:solidFill>
            <a:schemeClr val="bg1"/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6FC811E-7492-4885-875D-FF2B1B7190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4" name="Graphic 33">
            <a:hlinkClick r:id="rId3"/>
            <a:extLst>
              <a:ext uri="{FF2B5EF4-FFF2-40B4-BE49-F238E27FC236}">
                <a16:creationId xmlns:a16="http://schemas.microsoft.com/office/drawing/2014/main" id="{15C2D2CE-B9BD-43DC-A44F-E00302129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125" y="2058410"/>
            <a:ext cx="4297680" cy="1372029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58F6B13-33F5-4BF2-8B4F-EC5DDEF68C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298546"/>
            <a:ext cx="4550875" cy="112498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Corporate Presentation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58CF27E-9339-4BEF-8602-7C7CE44D1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423528"/>
            <a:ext cx="4550873" cy="30350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69658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- All Bel group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4BCB40-5565-4CD2-9E26-E8E6DC4950B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D95617-4239-4C64-92C0-8F96CF9C3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F47725-3271-4939-8BB8-7BC1C4A352D4}"/>
              </a:ext>
            </a:extLst>
          </p:cNvPr>
          <p:cNvCxnSpPr>
            <a:cxnSpLocks/>
          </p:cNvCxnSpPr>
          <p:nvPr/>
        </p:nvCxnSpPr>
        <p:spPr>
          <a:xfrm flipH="1">
            <a:off x="2895600" y="2755664"/>
            <a:ext cx="6399213" cy="0"/>
          </a:xfrm>
          <a:prstGeom prst="line">
            <a:avLst/>
          </a:prstGeom>
          <a:ln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hlinkClick r:id="rId3"/>
            <a:extLst>
              <a:ext uri="{FF2B5EF4-FFF2-40B4-BE49-F238E27FC236}">
                <a16:creationId xmlns:a16="http://schemas.microsoft.com/office/drawing/2014/main" id="{6A22D1DD-2F20-44D0-A90F-2E9D1A675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2331" y="719051"/>
            <a:ext cx="3184072" cy="1371600"/>
          </a:xfrm>
          <a:prstGeom prst="rect">
            <a:avLst/>
          </a:prstGeom>
        </p:spPr>
      </p:pic>
      <p:pic>
        <p:nvPicPr>
          <p:cNvPr id="20" name="Graphic 19">
            <a:hlinkClick r:id="rId6"/>
            <a:extLst>
              <a:ext uri="{FF2B5EF4-FFF2-40B4-BE49-F238E27FC236}">
                <a16:creationId xmlns:a16="http://schemas.microsoft.com/office/drawing/2014/main" id="{43A295E5-A832-4520-9B47-313F55F8B61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4771" y="3304732"/>
            <a:ext cx="2015176" cy="539496"/>
          </a:xfrm>
          <a:prstGeom prst="rect">
            <a:avLst/>
          </a:prstGeom>
        </p:spPr>
      </p:pic>
      <p:pic>
        <p:nvPicPr>
          <p:cNvPr id="21" name="Graphic 20">
            <a:hlinkClick r:id="rId9"/>
            <a:extLst>
              <a:ext uri="{FF2B5EF4-FFF2-40B4-BE49-F238E27FC236}">
                <a16:creationId xmlns:a16="http://schemas.microsoft.com/office/drawing/2014/main" id="{BBA18263-E035-467B-AC6F-0CE89DE9323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36983" y="3304732"/>
            <a:ext cx="2134183" cy="539496"/>
          </a:xfrm>
          <a:prstGeom prst="rect">
            <a:avLst/>
          </a:prstGeom>
        </p:spPr>
      </p:pic>
      <p:pic>
        <p:nvPicPr>
          <p:cNvPr id="22" name="Graphic 21">
            <a:hlinkClick r:id="rId12"/>
            <a:extLst>
              <a:ext uri="{FF2B5EF4-FFF2-40B4-BE49-F238E27FC236}">
                <a16:creationId xmlns:a16="http://schemas.microsoft.com/office/drawing/2014/main" id="{CF1F07F1-3935-4B81-A6DA-E3337036374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88202" y="3304732"/>
            <a:ext cx="1602621" cy="539496"/>
          </a:xfrm>
          <a:prstGeom prst="rect">
            <a:avLst/>
          </a:prstGeom>
        </p:spPr>
      </p:pic>
      <p:pic>
        <p:nvPicPr>
          <p:cNvPr id="28" name="Graphic 27">
            <a:hlinkClick r:id="rId15"/>
            <a:extLst>
              <a:ext uri="{FF2B5EF4-FFF2-40B4-BE49-F238E27FC236}">
                <a16:creationId xmlns:a16="http://schemas.microsoft.com/office/drawing/2014/main" id="{B1796005-3047-4294-8225-52D6F41BB0C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04771" y="4130711"/>
            <a:ext cx="1689892" cy="539496"/>
          </a:xfrm>
          <a:prstGeom prst="rect">
            <a:avLst/>
          </a:prstGeom>
        </p:spPr>
      </p:pic>
      <p:pic>
        <p:nvPicPr>
          <p:cNvPr id="29" name="Graphic 28">
            <a:hlinkClick r:id="rId18"/>
            <a:extLst>
              <a:ext uri="{FF2B5EF4-FFF2-40B4-BE49-F238E27FC236}">
                <a16:creationId xmlns:a16="http://schemas.microsoft.com/office/drawing/2014/main" id="{ED581EAE-13C7-4D00-A9FD-C2775DDCE7B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236983" y="4130711"/>
            <a:ext cx="1912038" cy="539496"/>
          </a:xfrm>
          <a:prstGeom prst="rect">
            <a:avLst/>
          </a:prstGeom>
        </p:spPr>
      </p:pic>
      <p:pic>
        <p:nvPicPr>
          <p:cNvPr id="30" name="Graphic 29">
            <a:hlinkClick r:id="rId21"/>
            <a:extLst>
              <a:ext uri="{FF2B5EF4-FFF2-40B4-BE49-F238E27FC236}">
                <a16:creationId xmlns:a16="http://schemas.microsoft.com/office/drawing/2014/main" id="{689FBFD9-4C26-4333-82C8-7123090F3B73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88202" y="4130711"/>
            <a:ext cx="2007243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555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184C-8B95-446B-9FF4-856122075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0D70CD-F4BC-4C0F-8D5F-AEF52E213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7895B-22DA-412E-8DC0-8C59B91B6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0F18F-5927-4DCD-A922-1F2B6971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1BC76-3A44-430D-9AF4-9F948456F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97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tewart Connector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AE9009C-E621-4E0B-A1D5-5CC32086BB14}"/>
              </a:ext>
            </a:extLst>
          </p:cNvPr>
          <p:cNvSpPr/>
          <p:nvPr/>
        </p:nvSpPr>
        <p:spPr bwMode="auto">
          <a:xfrm>
            <a:off x="285750" y="6353612"/>
            <a:ext cx="1466850" cy="371698"/>
          </a:xfrm>
          <a:prstGeom prst="rect">
            <a:avLst/>
          </a:prstGeom>
          <a:solidFill>
            <a:schemeClr val="bg1"/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BC78F6-E65C-476B-8441-8FBFA9D7D0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6" name="Graphic 35">
            <a:hlinkClick r:id="rId3"/>
            <a:extLst>
              <a:ext uri="{FF2B5EF4-FFF2-40B4-BE49-F238E27FC236}">
                <a16:creationId xmlns:a16="http://schemas.microsoft.com/office/drawing/2014/main" id="{40EEC845-64A0-4D40-997E-E8AED3F90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121" y="2056414"/>
            <a:ext cx="4864608" cy="1372586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85370E5-A04E-4B91-82C7-485D8D7F67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298546"/>
            <a:ext cx="4550875" cy="112498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Corporate Presentation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0CE3F34-EEB7-406C-965C-3BC788E927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423528"/>
            <a:ext cx="4550873" cy="30350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67792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el Magnetics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AE9009C-E621-4E0B-A1D5-5CC32086BB14}"/>
              </a:ext>
            </a:extLst>
          </p:cNvPr>
          <p:cNvSpPr/>
          <p:nvPr/>
        </p:nvSpPr>
        <p:spPr bwMode="auto">
          <a:xfrm>
            <a:off x="285750" y="6353612"/>
            <a:ext cx="1466850" cy="371698"/>
          </a:xfrm>
          <a:prstGeom prst="rect">
            <a:avLst/>
          </a:prstGeom>
          <a:solidFill>
            <a:schemeClr val="bg1"/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A64499-95E9-4717-AF72-B3FBACBDA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4" name="Graphic 33">
            <a:hlinkClick r:id="rId3"/>
            <a:extLst>
              <a:ext uri="{FF2B5EF4-FFF2-40B4-BE49-F238E27FC236}">
                <a16:creationId xmlns:a16="http://schemas.microsoft.com/office/drawing/2014/main" id="{AF93CECD-5233-440A-9DC4-0D24966B7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124" y="2056752"/>
            <a:ext cx="5123329" cy="1371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992FCEF-9D69-4B57-9AF9-8CFE38ACF2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298546"/>
            <a:ext cx="4550875" cy="112498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Corporate Presentation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63E744B-0234-4842-A136-D8223E2FDC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423528"/>
            <a:ext cx="4550873" cy="30350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4892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el Fuse-Circuit Protection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AE9009C-E621-4E0B-A1D5-5CC32086BB14}"/>
              </a:ext>
            </a:extLst>
          </p:cNvPr>
          <p:cNvSpPr/>
          <p:nvPr/>
        </p:nvSpPr>
        <p:spPr bwMode="auto">
          <a:xfrm>
            <a:off x="285750" y="6353612"/>
            <a:ext cx="1466850" cy="371698"/>
          </a:xfrm>
          <a:prstGeom prst="rect">
            <a:avLst/>
          </a:prstGeom>
          <a:solidFill>
            <a:schemeClr val="bg1"/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A0BA90C-8E5A-4473-8522-2641C3689B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4" name="Graphic 33">
            <a:hlinkClick r:id="rId3"/>
            <a:extLst>
              <a:ext uri="{FF2B5EF4-FFF2-40B4-BE49-F238E27FC236}">
                <a16:creationId xmlns:a16="http://schemas.microsoft.com/office/drawing/2014/main" id="{57DC7C45-6BA7-4347-B3BB-159AED6D4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2058410"/>
            <a:ext cx="5422392" cy="1370716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FFB44C0-C53B-4DAB-9CCD-A24AFCE43D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298546"/>
            <a:ext cx="4550875" cy="112498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Corporate Presentation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13CDA86-8E59-4ED8-9FEC-E79C497E4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423528"/>
            <a:ext cx="4550873" cy="30350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17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RP Connector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AE9009C-E621-4E0B-A1D5-5CC32086BB14}"/>
              </a:ext>
            </a:extLst>
          </p:cNvPr>
          <p:cNvSpPr/>
          <p:nvPr/>
        </p:nvSpPr>
        <p:spPr bwMode="auto">
          <a:xfrm>
            <a:off x="285750" y="6353612"/>
            <a:ext cx="1466850" cy="371698"/>
          </a:xfrm>
          <a:prstGeom prst="rect">
            <a:avLst/>
          </a:prstGeom>
          <a:solidFill>
            <a:schemeClr val="bg1"/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4BDF53E-DFA1-414C-9C8D-BB478A47E8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6" name="Graphic 35">
            <a:hlinkClick r:id="rId3"/>
            <a:extLst>
              <a:ext uri="{FF2B5EF4-FFF2-40B4-BE49-F238E27FC236}">
                <a16:creationId xmlns:a16="http://schemas.microsoft.com/office/drawing/2014/main" id="{0612376E-3C24-4B1B-B30C-B5A0C415D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513" y="2063039"/>
            <a:ext cx="5093208" cy="1368925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E93908D-C348-484F-9C10-30850D551E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298546"/>
            <a:ext cx="4550875" cy="112498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Corporate Presentation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5BB8B47-8F6D-48D7-A7FD-D6B2CBB329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423528"/>
            <a:ext cx="4550873" cy="30350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>
                <a:latin typeface="Century Gothic" panose="020B0502020202020204" pitchFamily="34" charset="0"/>
              </a:defRPr>
            </a:lvl2pPr>
            <a:lvl3pPr marL="914377" indent="0">
              <a:buNone/>
              <a:defRPr>
                <a:latin typeface="Century Gothic" panose="020B0502020202020204" pitchFamily="34" charset="0"/>
              </a:defRPr>
            </a:lvl3pPr>
            <a:lvl4pPr marL="1371566" indent="0">
              <a:buNone/>
              <a:defRPr>
                <a:latin typeface="Century Gothic" panose="020B0502020202020204" pitchFamily="34" charset="0"/>
              </a:defRPr>
            </a:lvl4pPr>
            <a:lvl5pPr marL="1828754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96416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58B6B4E-ECC6-4A65-9CB2-5E605865C95C}"/>
              </a:ext>
            </a:extLst>
          </p:cNvPr>
          <p:cNvSpPr/>
          <p:nvPr/>
        </p:nvSpPr>
        <p:spPr bwMode="auto">
          <a:xfrm>
            <a:off x="0" y="-8316"/>
            <a:ext cx="12192000" cy="1069014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4200000" scaled="0"/>
          </a:gra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DBEE22-6BBE-4E0B-8395-B78D9C4BDB23}"/>
              </a:ext>
            </a:extLst>
          </p:cNvPr>
          <p:cNvSpPr/>
          <p:nvPr/>
        </p:nvSpPr>
        <p:spPr bwMode="auto">
          <a:xfrm>
            <a:off x="-6090" y="1069014"/>
            <a:ext cx="11817090" cy="517938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CA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Enter Slide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AB31A-B064-4293-8E85-B3314EFF1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C297E6-4305-4EB8-8400-D502D7E7E316}"/>
              </a:ext>
            </a:extLst>
          </p:cNvPr>
          <p:cNvSpPr txBox="1"/>
          <p:nvPr/>
        </p:nvSpPr>
        <p:spPr>
          <a:xfrm>
            <a:off x="1565908" y="6481218"/>
            <a:ext cx="1704380" cy="1959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2"/>
                </a:solidFill>
                <a:latin typeface="Calibri" panose="020F0502020204030204" pitchFamily="34" charset="0"/>
              </a:rPr>
              <a:t>POWER | PROTECT | CONNECT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812917-C6EA-4513-9A64-E7CC1D54515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3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hyperlink" Target="https://belfuse.com/" TargetMode="Externa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533400"/>
            <a:ext cx="1097280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3812D8-30C9-48B3-90F8-220C6D0C9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519231"/>
            <a:ext cx="1828800" cy="158302"/>
          </a:xfrm>
          <a:prstGeom prst="rect">
            <a:avLst/>
          </a:prstGeom>
        </p:spPr>
        <p:txBody>
          <a:bodyPr lIns="0" tIns="0" rIns="0" bIns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3666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0BC069-CB71-4219-B656-7E2CEF3DBD15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4FABC4-27D9-4269-A7C7-6F6D8EB06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19201"/>
            <a:ext cx="10972800" cy="4922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Graphic 3">
            <a:hlinkClick r:id="rId43"/>
            <a:extLst>
              <a:ext uri="{FF2B5EF4-FFF2-40B4-BE49-F238E27FC236}">
                <a16:creationId xmlns:a16="http://schemas.microsoft.com/office/drawing/2014/main" id="{2E0C83D3-05DA-487A-99F5-07D50874BE63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12648" y="6400799"/>
            <a:ext cx="665327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1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0085CA"/>
          </a:solidFill>
          <a:latin typeface="+mj-lt"/>
          <a:ea typeface="Tahoma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6787B"/>
          </a:solidFill>
          <a:latin typeface="Tahoma" pitchFamily="34" charset="0"/>
          <a:cs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6787B"/>
          </a:solidFill>
          <a:latin typeface="Tahoma" pitchFamily="34" charset="0"/>
          <a:cs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6787B"/>
          </a:solidFill>
          <a:latin typeface="Tahoma" pitchFamily="34" charset="0"/>
          <a:cs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6787B"/>
          </a:solidFill>
          <a:latin typeface="Tahoma" pitchFamily="34" charset="0"/>
          <a:cs typeface="Tahom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6787B"/>
          </a:solidFill>
          <a:latin typeface="Tahoma" pitchFamily="34" charset="0"/>
          <a:cs typeface="Tahom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6787B"/>
          </a:solidFill>
          <a:latin typeface="Tahoma" pitchFamily="34" charset="0"/>
          <a:cs typeface="Tahom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6787B"/>
          </a:solidFill>
          <a:latin typeface="Tahoma" pitchFamily="34" charset="0"/>
          <a:cs typeface="Tahom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6787B"/>
          </a:solidFill>
          <a:latin typeface="Tahoma" pitchFamily="34" charset="0"/>
          <a:cs typeface="Tahoma" pitchFamily="34" charset="0"/>
        </a:defRPr>
      </a:lvl9pPr>
    </p:titleStyle>
    <p:bodyStyle>
      <a:lvl1pPr marL="233363" indent="-233363" algn="l" rtl="0" eaLnBrk="1" fontAlgn="base" hangingPunct="1">
        <a:spcBef>
          <a:spcPts val="300"/>
        </a:spcBef>
        <a:spcAft>
          <a:spcPct val="0"/>
        </a:spcAft>
        <a:buClr>
          <a:srgbClr val="0082CA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Tahoma" pitchFamily="34" charset="0"/>
          <a:cs typeface="Arial" panose="020B0604020202020204" pitchFamily="34" charset="0"/>
        </a:defRPr>
      </a:lvl1pPr>
      <a:lvl2pPr marL="457200" indent="-223838" algn="l" rtl="0" eaLnBrk="1" fontAlgn="base" hangingPunct="1">
        <a:spcBef>
          <a:spcPts val="300"/>
        </a:spcBef>
        <a:spcAft>
          <a:spcPct val="0"/>
        </a:spcAft>
        <a:buClr>
          <a:srgbClr val="0082CA"/>
        </a:buClr>
        <a:buFont typeface="Arial" panose="020B0604020202020204" pitchFamily="34" charset="0"/>
        <a:buChar char="‒"/>
        <a:defRPr sz="1800" kern="1200">
          <a:solidFill>
            <a:schemeClr val="tx2"/>
          </a:solidFill>
          <a:latin typeface="Arial" panose="020B0604020202020204" pitchFamily="34" charset="0"/>
          <a:ea typeface="Tahoma" pitchFamily="34" charset="0"/>
          <a:cs typeface="Arial" panose="020B0604020202020204" pitchFamily="34" charset="0"/>
        </a:defRPr>
      </a:lvl2pPr>
      <a:lvl3pPr marL="690563" indent="-233363" algn="l" rtl="0" eaLnBrk="1" fontAlgn="base" hangingPunct="1">
        <a:spcBef>
          <a:spcPts val="300"/>
        </a:spcBef>
        <a:spcAft>
          <a:spcPct val="0"/>
        </a:spcAft>
        <a:buClr>
          <a:srgbClr val="0082CA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Arial" panose="020B0604020202020204" pitchFamily="34" charset="0"/>
          <a:ea typeface="Tahoma" pitchFamily="34" charset="0"/>
          <a:cs typeface="Arial" panose="020B0604020202020204" pitchFamily="34" charset="0"/>
        </a:defRPr>
      </a:lvl3pPr>
      <a:lvl4pPr marL="914400" indent="-223838" algn="l" rtl="0" eaLnBrk="1" fontAlgn="base" hangingPunct="1">
        <a:spcBef>
          <a:spcPts val="300"/>
        </a:spcBef>
        <a:spcAft>
          <a:spcPct val="0"/>
        </a:spcAft>
        <a:buClr>
          <a:srgbClr val="0082CA"/>
        </a:buClr>
        <a:buFont typeface="Courier New" panose="02070309020205020404" pitchFamily="49" charset="0"/>
        <a:buChar char="o"/>
        <a:defRPr sz="1400" kern="1200">
          <a:solidFill>
            <a:schemeClr val="tx2"/>
          </a:solidFill>
          <a:latin typeface="Arial" panose="020B0604020202020204" pitchFamily="34" charset="0"/>
          <a:ea typeface="Tahoma" pitchFamily="34" charset="0"/>
          <a:cs typeface="Arial" panose="020B0604020202020204" pitchFamily="34" charset="0"/>
        </a:defRPr>
      </a:lvl4pPr>
      <a:lvl5pPr marL="1147763" indent="-233363" algn="l" rtl="0" eaLnBrk="1" fontAlgn="base" hangingPunct="1">
        <a:spcBef>
          <a:spcPts val="300"/>
        </a:spcBef>
        <a:spcAft>
          <a:spcPct val="0"/>
        </a:spcAft>
        <a:buClr>
          <a:srgbClr val="0082CA"/>
        </a:buClr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Arial" panose="020B0604020202020204" pitchFamily="34" charset="0"/>
          <a:ea typeface="Tahoma" pitchFamily="34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768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orient="horz" pos="3869">
          <p15:clr>
            <a:srgbClr val="F26B43"/>
          </p15:clr>
        </p15:guide>
        <p15:guide id="5" orient="horz" pos="559">
          <p15:clr>
            <a:srgbClr val="F26B43"/>
          </p15:clr>
        </p15:guide>
        <p15:guide id="6" pos="384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E3A54-5174-4544-99F0-880BA3BBB9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" y="4298546"/>
            <a:ext cx="5103223" cy="1124982"/>
          </a:xfrm>
        </p:spPr>
        <p:txBody>
          <a:bodyPr/>
          <a:lstStyle/>
          <a:p>
            <a:r>
              <a:rPr lang="en-GB" dirty="0"/>
              <a:t>LA290S V-Flex Evaluation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3B715-0434-4002-9100-E775CF57AA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January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966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3F70-1655-4E65-9F6E-DD9B5229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LA290S V-Flex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F625B-B126-4EDF-AB13-E14435B5E2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219201"/>
            <a:ext cx="10972800" cy="49228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85CA"/>
                </a:solidFill>
              </a:rPr>
              <a:t>Product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LA Series cables provides the best available combination of low attenuation, phase stability and mechanical performance. For example, the LA290S cable provides &lt;20 dB/100ft of signal loss at 18 GHz with a .290” overall diameter. Additionally, the carefully engineered construction provides excellent bend and crush resistance properties when compared to other ultra low loss cables.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b="1" dirty="0">
                <a:solidFill>
                  <a:srgbClr val="0085CA"/>
                </a:solidFill>
              </a:rPr>
              <a:t>Scope</a:t>
            </a:r>
          </a:p>
          <a:p>
            <a:pPr marL="0" indent="0">
              <a:buNone/>
            </a:pPr>
            <a:endParaRPr lang="en-US" sz="2000" baseline="30000" dirty="0"/>
          </a:p>
          <a:p>
            <a:pPr marL="0" indent="0">
              <a:buNone/>
            </a:pPr>
            <a:r>
              <a:rPr lang="en-US" sz="2000" dirty="0"/>
              <a:t>Evaluate and document the flexure performance of LA290S using the V-flex machine and collect baseline performance data.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07491-24D4-4F88-84CC-9AF306258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486017"/>
            <a:ext cx="1828800" cy="124333"/>
          </a:xfrm>
        </p:spPr>
        <p:txBody>
          <a:bodyPr/>
          <a:lstStyle/>
          <a:p>
            <a:pPr algn="r"/>
            <a:fld id="{840BC069-CB71-4219-B656-7E2CEF3DBD15}" type="slidenum">
              <a:rPr lang="en-GB" sz="1100" smtClean="0"/>
              <a:pPr algn="r"/>
              <a:t>2</a:t>
            </a:fld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370062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3F70-1655-4E65-9F6E-DD9B5229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LA290S V-Flex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F625B-B126-4EDF-AB13-E14435B5E2B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85CA"/>
                </a:solidFill>
              </a:rPr>
              <a:t>Test Sample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3ft cable assembly of LA290S cable terminated with standard straight SMA connectors.  Strain relief boots were also used between the rear nut of the SMA connector and the cable.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85CA"/>
                </a:solidFill>
              </a:rPr>
              <a:t>Test Equipment</a:t>
            </a:r>
          </a:p>
          <a:p>
            <a:pPr marL="0" indent="0">
              <a:buNone/>
            </a:pPr>
            <a:endParaRPr lang="en-US" baseline="30000" dirty="0"/>
          </a:p>
          <a:p>
            <a:r>
              <a:rPr lang="en-US" sz="2000" dirty="0"/>
              <a:t>Motorized V-flex machine with counter </a:t>
            </a:r>
          </a:p>
          <a:p>
            <a:r>
              <a:rPr lang="en-US" sz="2000" dirty="0"/>
              <a:t>Mandrel set – 4.8” O.D. </a:t>
            </a:r>
          </a:p>
          <a:p>
            <a:r>
              <a:rPr lang="en-US" sz="2000" dirty="0"/>
              <a:t>Keysight Technologies (Agilent) PNA Microwave Network Analyzers - E8361A (10MHz to 67GHz) (hereafter referred to as PNA) </a:t>
            </a:r>
            <a:endParaRPr lang="en-GB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D259F-8BD6-4B4F-8665-3ABABB12B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462081"/>
            <a:ext cx="1828800" cy="158302"/>
          </a:xfrm>
        </p:spPr>
        <p:txBody>
          <a:bodyPr/>
          <a:lstStyle/>
          <a:p>
            <a:pPr algn="r"/>
            <a:fld id="{840BC069-CB71-4219-B656-7E2CEF3DBD15}" type="slidenum">
              <a:rPr lang="en-GB" sz="1200" smtClean="0"/>
              <a:pPr algn="r"/>
              <a:t>3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26086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3F70-1655-4E65-9F6E-DD9B5229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LA290S V-Flex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F625B-B126-4EDF-AB13-E14435B5E2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1" y="1219201"/>
            <a:ext cx="8821782" cy="4922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85CA"/>
                </a:solidFill>
              </a:rPr>
              <a:t>Testing Method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Prepare sample cable assembly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Perform baseline tests on the sample cable assembly. Baseline tests include VSWR, IL, and Phase Length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Install mandrel set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Set V-flex machine to cycle -90º to +90º flexure angle (ref. image on right)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Connect one end of the assembly on the provided connector on the V-flex machine (ref. image on right)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Load weight on the opposite end of the cable. This weight is just to keep the cable down and steady during flexing and is for reference only</a:t>
            </a:r>
            <a:endParaRPr lang="en-US" sz="20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63666A"/>
                </a:solidFill>
              </a:rPr>
              <a:t>Run V-flex machine for specified amount of cycles – see Testing in Progress video on page 5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Stop machine at desired cycle and repeat tests performed at above in Step #2 (VSWR, IL, and Phase Length)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Record data and complete analysis</a:t>
            </a:r>
            <a:endParaRPr lang="en-GB" sz="2000" dirty="0"/>
          </a:p>
        </p:txBody>
      </p:sp>
      <p:pic>
        <p:nvPicPr>
          <p:cNvPr id="5" name="Picture 4" descr="A picture containing indoor, metal, hanging, sitting&#10;&#10;Description automatically generated">
            <a:extLst>
              <a:ext uri="{FF2B5EF4-FFF2-40B4-BE49-F238E27FC236}">
                <a16:creationId xmlns:a16="http://schemas.microsoft.com/office/drawing/2014/main" id="{1FF3C245-6967-44FB-B2F2-CFD9C64F89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366875" y="1637943"/>
            <a:ext cx="2802543" cy="1628504"/>
          </a:xfrm>
          <a:prstGeom prst="rect">
            <a:avLst/>
          </a:prstGeom>
        </p:spPr>
      </p:pic>
      <p:pic>
        <p:nvPicPr>
          <p:cNvPr id="6" name="Picture 5" descr="A picture containing indoor, table, sitting, black&#10;&#10;Description automatically generated">
            <a:extLst>
              <a:ext uri="{FF2B5EF4-FFF2-40B4-BE49-F238E27FC236}">
                <a16:creationId xmlns:a16="http://schemas.microsoft.com/office/drawing/2014/main" id="{0B36611B-4443-48B1-90CC-3480DDFF01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896" y="3531729"/>
            <a:ext cx="1628503" cy="261030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D7AB7-7055-4479-B1F1-7EA2D29FB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471098"/>
            <a:ext cx="1828800" cy="158302"/>
          </a:xfrm>
        </p:spPr>
        <p:txBody>
          <a:bodyPr/>
          <a:lstStyle/>
          <a:p>
            <a:pPr algn="r"/>
            <a:fld id="{840BC069-CB71-4219-B656-7E2CEF3DBD15}" type="slidenum">
              <a:rPr lang="en-GB" sz="1200" smtClean="0"/>
              <a:pPr algn="r"/>
              <a:t>4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38180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3F70-1655-4E65-9F6E-DD9B5229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LA290S V-Flex Evaluation</a:t>
            </a:r>
          </a:p>
        </p:txBody>
      </p:sp>
      <p:pic>
        <p:nvPicPr>
          <p:cNvPr id="10" name="MOV_3151">
            <a:hlinkClick r:id="" action="ppaction://media"/>
            <a:extLst>
              <a:ext uri="{FF2B5EF4-FFF2-40B4-BE49-F238E27FC236}">
                <a16:creationId xmlns:a16="http://schemas.microsoft.com/office/drawing/2014/main" id="{51860ED8-6C3C-4058-9BD1-664AFF88C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3580" y="1219200"/>
            <a:ext cx="2709191" cy="4816339"/>
          </a:xfrm>
          <a:prstGeom prst="rect">
            <a:avLst/>
          </a:prstGeom>
          <a:ln w="31750" cmpd="thickThin">
            <a:noFill/>
          </a:ln>
          <a:effectLst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16318F8-BE9D-40D7-8120-CA62543F0F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1" y="1219201"/>
            <a:ext cx="8821782" cy="4922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85CA"/>
                </a:solidFill>
              </a:rPr>
              <a:t>Testing in Progress Video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3A783-CFE3-44D8-A5EB-B7930F3D4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471606"/>
            <a:ext cx="1828800" cy="158302"/>
          </a:xfrm>
        </p:spPr>
        <p:txBody>
          <a:bodyPr/>
          <a:lstStyle/>
          <a:p>
            <a:pPr algn="r"/>
            <a:fld id="{840BC069-CB71-4219-B656-7E2CEF3DBD15}" type="slidenum">
              <a:rPr lang="en-GB" sz="1200" smtClean="0"/>
              <a:pPr algn="r"/>
              <a:t>5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03836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3F70-1655-4E65-9F6E-DD9B5229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LA290S V-Flex Evaluation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29CE1BB-20C4-470C-9F06-0DF6C168C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2124891"/>
            <a:ext cx="5368504" cy="2926073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9FBA68C-244A-4215-9D64-650B6CB1B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635" y="2124891"/>
            <a:ext cx="5356459" cy="292607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6645DF-37DF-414D-87EE-0094E7D186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35612" y="5155475"/>
            <a:ext cx="2151011" cy="334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Loss vs Flex Cycle</a:t>
            </a:r>
            <a:endParaRPr lang="en-GB" sz="1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2CC25A-024C-42F2-BCEF-609605E02F72}"/>
              </a:ext>
            </a:extLst>
          </p:cNvPr>
          <p:cNvSpPr txBox="1">
            <a:spLocks/>
          </p:cNvSpPr>
          <p:nvPr/>
        </p:nvSpPr>
        <p:spPr>
          <a:xfrm>
            <a:off x="7905379" y="5168539"/>
            <a:ext cx="2151011" cy="3349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3363" indent="-233363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marL="457200" indent="-223838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2pPr>
            <a:lvl3pPr marL="690563" indent="-233363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rgbClr val="0082C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3pPr>
            <a:lvl4pPr marL="914400" indent="-223838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rgbClr val="0082CA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4pPr>
            <a:lvl5pPr marL="1147763" indent="-233363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Phase vs Flex Cycle</a:t>
            </a:r>
            <a:endParaRPr lang="en-GB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C3ADCF-16E3-48D9-AC8B-9CAF2D407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471606"/>
            <a:ext cx="1828800" cy="158302"/>
          </a:xfrm>
        </p:spPr>
        <p:txBody>
          <a:bodyPr/>
          <a:lstStyle/>
          <a:p>
            <a:pPr algn="r"/>
            <a:fld id="{840BC069-CB71-4219-B656-7E2CEF3DBD15}" type="slidenum">
              <a:rPr lang="en-GB" sz="1200" smtClean="0"/>
              <a:pPr algn="r"/>
              <a:t>6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66815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3F70-1655-4E65-9F6E-DD9B5229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LA290S V-Flex Evaluation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A79BC2-19EC-4BAD-B390-E294EC0C56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2142308"/>
            <a:ext cx="5355472" cy="2897777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872E8843-E9F4-48FB-862F-5C1324F7A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1372" y="2142307"/>
            <a:ext cx="5351028" cy="28977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A3888E-EB4F-4B99-B601-C8BB721626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35612" y="5155475"/>
            <a:ext cx="2151011" cy="3349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Max VSWR</a:t>
            </a:r>
            <a:endParaRPr lang="en-GB" sz="1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F4916B-1FB9-48A0-A147-E0B29D9ACCC4}"/>
              </a:ext>
            </a:extLst>
          </p:cNvPr>
          <p:cNvSpPr txBox="1">
            <a:spLocks/>
          </p:cNvSpPr>
          <p:nvPr/>
        </p:nvSpPr>
        <p:spPr>
          <a:xfrm>
            <a:off x="7905379" y="5168539"/>
            <a:ext cx="2151011" cy="3349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33363" indent="-233363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1pPr>
            <a:lvl2pPr marL="457200" indent="-223838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2pPr>
            <a:lvl3pPr marL="690563" indent="-233363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rgbClr val="0082C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3pPr>
            <a:lvl4pPr marL="914400" indent="-223838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rgbClr val="0082CA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4pPr>
            <a:lvl5pPr marL="1147763" indent="-233363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rgbClr val="0082CA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Phase Change</a:t>
            </a:r>
            <a:endParaRPr lang="en-GB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3A805D-00B1-41C1-A723-BFE120AB0BD0}"/>
              </a:ext>
            </a:extLst>
          </p:cNvPr>
          <p:cNvSpPr/>
          <p:nvPr/>
        </p:nvSpPr>
        <p:spPr bwMode="auto">
          <a:xfrm>
            <a:off x="9220200" y="2142307"/>
            <a:ext cx="204788" cy="53206"/>
          </a:xfrm>
          <a:prstGeom prst="rect">
            <a:avLst/>
          </a:prstGeom>
          <a:solidFill>
            <a:schemeClr val="bg1"/>
          </a:solidFill>
          <a:ln w="9525" cap="flat">
            <a:noFill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endParaRPr lang="en-GB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134CB7-7685-40E6-9120-5A0E81CD8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471606"/>
            <a:ext cx="1828800" cy="158302"/>
          </a:xfrm>
        </p:spPr>
        <p:txBody>
          <a:bodyPr/>
          <a:lstStyle/>
          <a:p>
            <a:pPr algn="r"/>
            <a:fld id="{840BC069-CB71-4219-B656-7E2CEF3DBD15}" type="slidenum">
              <a:rPr lang="en-GB" sz="1200" smtClean="0"/>
              <a:pPr algn="r"/>
              <a:t>7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108475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93F70-1655-4E65-9F6E-DD9B5229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LA290S V-Flex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F625B-B126-4EDF-AB13-E14435B5E2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219201"/>
            <a:ext cx="10972800" cy="4922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85CA"/>
                </a:solidFill>
              </a:rPr>
              <a:t>Summary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00" dirty="0"/>
              <a:t>800 V-flex cycles and less – produces minimum degradation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975 V-flex cycles – fail point reached; when the sharp</a:t>
            </a:r>
          </a:p>
          <a:p>
            <a:pPr marL="0" indent="0">
              <a:buNone/>
            </a:pPr>
            <a:r>
              <a:rPr lang="en-US" sz="2200" dirty="0"/>
              <a:t>bend developed, the V-flex was stopped. Upon</a:t>
            </a:r>
          </a:p>
          <a:p>
            <a:pPr marL="0" indent="0">
              <a:buNone/>
            </a:pPr>
            <a:r>
              <a:rPr lang="en-US" sz="2200" dirty="0"/>
              <a:t>inspection, noticed that the conductor was about</a:t>
            </a:r>
          </a:p>
          <a:p>
            <a:pPr marL="0" indent="0">
              <a:buNone/>
            </a:pPr>
            <a:r>
              <a:rPr lang="en-US" sz="2200" dirty="0"/>
              <a:t>to break, and degradation was evident in tests.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Note that the result is based on one data point only with the given set conditions. This is a good baseline data but other factors like bending radius, mounting/fastening condition can significantly impact the flex cycle life performance of the cable hence need careful consideration and evaluation. </a:t>
            </a:r>
            <a:endParaRPr lang="en-GB" sz="1900" dirty="0"/>
          </a:p>
        </p:txBody>
      </p:sp>
      <p:pic>
        <p:nvPicPr>
          <p:cNvPr id="5" name="Picture 4" descr="A picture containing white, black, sitting, dirty&#10;&#10;Description automatically generated">
            <a:extLst>
              <a:ext uri="{FF2B5EF4-FFF2-40B4-BE49-F238E27FC236}">
                <a16:creationId xmlns:a16="http://schemas.microsoft.com/office/drawing/2014/main" id="{6EF25BC0-9C62-4872-AFB9-DDFD87740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42959" y="1747317"/>
            <a:ext cx="2412274" cy="38666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8DBD0-B936-4D39-9CBF-AF963A5BC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6471098"/>
            <a:ext cx="1828800" cy="158302"/>
          </a:xfrm>
        </p:spPr>
        <p:txBody>
          <a:bodyPr/>
          <a:lstStyle/>
          <a:p>
            <a:pPr algn="r"/>
            <a:fld id="{840BC069-CB71-4219-B656-7E2CEF3DBD15}" type="slidenum">
              <a:rPr lang="en-GB" sz="1200" smtClean="0"/>
              <a:pPr algn="r"/>
              <a:t>8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124884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510946"/>
      </p:ext>
    </p:extLst>
  </p:cSld>
  <p:clrMapOvr>
    <a:masterClrMapping/>
  </p:clrMapOvr>
</p:sld>
</file>

<file path=ppt/theme/theme1.xml><?xml version="1.0" encoding="utf-8"?>
<a:theme xmlns:a="http://schemas.openxmlformats.org/drawingml/2006/main" name="BelCorporateTheme0619">
  <a:themeElements>
    <a:clrScheme name="Bel Brand Colors">
      <a:dk1>
        <a:srgbClr val="191919"/>
      </a:dk1>
      <a:lt1>
        <a:srgbClr val="FFFFFF"/>
      </a:lt1>
      <a:dk2>
        <a:srgbClr val="63666A"/>
      </a:dk2>
      <a:lt2>
        <a:srgbClr val="75787B"/>
      </a:lt2>
      <a:accent1>
        <a:srgbClr val="0085CA"/>
      </a:accent1>
      <a:accent2>
        <a:srgbClr val="003057"/>
      </a:accent2>
      <a:accent3>
        <a:srgbClr val="EDE82B"/>
      </a:accent3>
      <a:accent4>
        <a:srgbClr val="34B648"/>
      </a:accent4>
      <a:accent5>
        <a:srgbClr val="FFA300"/>
      </a:accent5>
      <a:accent6>
        <a:srgbClr val="CB333B"/>
      </a:accent6>
      <a:hlink>
        <a:srgbClr val="7030A0"/>
      </a:hlink>
      <a:folHlink>
        <a:srgbClr val="75787B"/>
      </a:folHlink>
    </a:clrScheme>
    <a:fontScheme name="Be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9BDB"/>
        </a:solidFill>
        <a:ln w="9525" cap="flat">
          <a:solidFill>
            <a:schemeClr val="bg1">
              <a:lumMod val="95000"/>
            </a:schemeClr>
          </a:solidFill>
          <a:miter lim="800000"/>
          <a:headEnd type="none" w="med" len="med"/>
          <a:tailEnd type="none" w="med" len="med"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 defTabSz="914400" eaLnBrk="0" hangingPunct="0">
          <a:defRPr sz="2400" b="1" dirty="0" smtClean="0">
            <a:solidFill>
              <a:schemeClr val="bg1"/>
            </a:solidFill>
            <a:latin typeface="Calibri" pitchFamily="34" charset="0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BelCorporateTheme0619" id="{F7025842-52ED-46F6-918F-D9B90601BB19}" vid="{ADFE02C0-0D7A-4965-BDB7-5009C24647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BelCorporateTheme0619</Template>
  <TotalTime>153</TotalTime>
  <Words>450</Words>
  <Application>Microsoft Office PowerPoint</Application>
  <PresentationFormat>Widescreen</PresentationFormat>
  <Paragraphs>60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Courier New</vt:lpstr>
      <vt:lpstr>Tahoma</vt:lpstr>
      <vt:lpstr>Wingdings</vt:lpstr>
      <vt:lpstr>BelCorporateTheme0619</vt:lpstr>
      <vt:lpstr>PowerPoint Presentation</vt:lpstr>
      <vt:lpstr>LA290S V-Flex Evaluation</vt:lpstr>
      <vt:lpstr>LA290S V-Flex Evaluation</vt:lpstr>
      <vt:lpstr>LA290S V-Flex Evaluation</vt:lpstr>
      <vt:lpstr>LA290S V-Flex Evaluation</vt:lpstr>
      <vt:lpstr>LA290S V-Flex Evaluation</vt:lpstr>
      <vt:lpstr>LA290S V-Flex Evaluation</vt:lpstr>
      <vt:lpstr>LA290S V-Flex Evaluation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Rosalind Vincent</dc:creator>
  <cp:lastModifiedBy>Rosalind Vincent</cp:lastModifiedBy>
  <cp:revision>15</cp:revision>
  <dcterms:created xsi:type="dcterms:W3CDTF">2020-01-29T15:38:20Z</dcterms:created>
  <dcterms:modified xsi:type="dcterms:W3CDTF">2020-02-04T15:03:36Z</dcterms:modified>
</cp:coreProperties>
</file>